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409" r:id="rId5"/>
    <p:sldId id="392" r:id="rId6"/>
    <p:sldId id="390" r:id="rId7"/>
    <p:sldId id="361" r:id="rId8"/>
    <p:sldId id="394" r:id="rId9"/>
    <p:sldId id="393" r:id="rId10"/>
    <p:sldId id="360" r:id="rId11"/>
    <p:sldId id="395" r:id="rId12"/>
    <p:sldId id="396" r:id="rId13"/>
    <p:sldId id="408" r:id="rId14"/>
    <p:sldId id="400" r:id="rId15"/>
    <p:sldId id="401" r:id="rId16"/>
    <p:sldId id="407" r:id="rId17"/>
    <p:sldId id="399" r:id="rId18"/>
    <p:sldId id="314" r:id="rId19"/>
    <p:sldId id="403" r:id="rId20"/>
    <p:sldId id="402" r:id="rId21"/>
    <p:sldId id="406" r:id="rId22"/>
    <p:sldId id="386" r:id="rId23"/>
    <p:sldId id="405" r:id="rId24"/>
    <p:sldId id="404" r:id="rId25"/>
    <p:sldId id="410" r:id="rId26"/>
    <p:sldId id="412" r:id="rId27"/>
    <p:sldId id="411" r:id="rId28"/>
    <p:sldId id="256" r:id="rId29"/>
    <p:sldId id="257" r:id="rId30"/>
    <p:sldId id="258" r:id="rId31"/>
    <p:sldId id="259" r:id="rId32"/>
    <p:sldId id="260" r:id="rId33"/>
    <p:sldId id="261" r:id="rId34"/>
    <p:sldId id="262" r:id="rId35"/>
    <p:sldId id="263" r:id="rId36"/>
    <p:sldId id="264" r:id="rId37"/>
    <p:sldId id="265" r:id="rId38"/>
    <p:sldId id="26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4ED3C-926A-9609-B57C-21A8BB60C48B}" v="122" dt="2025-01-06T09:3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56CF7-89E6-485A-B1BA-BEB879ED28BE}" type="datetimeFigureOut">
              <a:rPr lang="en-GB" smtClean="0"/>
              <a:t>06/01/2025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64FC4-FC44-4E9C-8E32-5EADF76F33BE}" type="slidenum">
              <a:rPr lang="en-GB" smtClean="0"/>
              <a:t>‹#›</a:t>
            </a:fld>
            <a:endParaRPr lang="en-GB"/>
          </a:p>
        </p:txBody>
      </p:sp>
    </p:spTree>
    <p:extLst>
      <p:ext uri="{BB962C8B-B14F-4D97-AF65-F5344CB8AC3E}">
        <p14:creationId xmlns:p14="http://schemas.microsoft.com/office/powerpoint/2010/main" val="122794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“Today, we’re going to learn about megastructures. These are some of the biggest and most impressive structures humans have built. Let’s explore what makes them special and why they matter.”</a:t>
            </a:r>
          </a:p>
          <a:p>
            <a:endParaRPr lang="en-GB" dirty="0"/>
          </a:p>
        </p:txBody>
      </p:sp>
      <p:sp>
        <p:nvSpPr>
          <p:cNvPr id="4" name="Slide Number Placeholder 3"/>
          <p:cNvSpPr>
            <a:spLocks noGrp="1"/>
          </p:cNvSpPr>
          <p:nvPr>
            <p:ph type="sldNum" sz="quarter" idx="5"/>
          </p:nvPr>
        </p:nvSpPr>
        <p:spPr/>
        <p:txBody>
          <a:bodyPr/>
          <a:lstStyle/>
          <a:p>
            <a:fld id="{F3224213-D039-4B7C-8EF7-FC4283FAC71E}" type="slidenum">
              <a:rPr lang="en-GB" smtClean="0"/>
              <a:t>25</a:t>
            </a:fld>
            <a:endParaRPr lang="en-GB"/>
          </a:p>
        </p:txBody>
      </p:sp>
    </p:spTree>
    <p:extLst>
      <p:ext uri="{BB962C8B-B14F-4D97-AF65-F5344CB8AC3E}">
        <p14:creationId xmlns:p14="http://schemas.microsoft.com/office/powerpoint/2010/main" val="10902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megastructure is not just big—it’s designed to solve problems or make life better. Let’s think about what purposes these structures might serve.</a:t>
            </a:r>
          </a:p>
        </p:txBody>
      </p:sp>
      <p:sp>
        <p:nvSpPr>
          <p:cNvPr id="4" name="Slide Number Placeholder 3"/>
          <p:cNvSpPr>
            <a:spLocks noGrp="1"/>
          </p:cNvSpPr>
          <p:nvPr>
            <p:ph type="sldNum" sz="quarter" idx="5"/>
          </p:nvPr>
        </p:nvSpPr>
        <p:spPr/>
        <p:txBody>
          <a:bodyPr/>
          <a:lstStyle/>
          <a:p>
            <a:fld id="{F3224213-D039-4B7C-8EF7-FC4283FAC71E}" type="slidenum">
              <a:rPr lang="en-GB" smtClean="0"/>
              <a:t>26</a:t>
            </a:fld>
            <a:endParaRPr lang="en-GB"/>
          </a:p>
        </p:txBody>
      </p:sp>
    </p:spTree>
    <p:extLst>
      <p:ext uri="{BB962C8B-B14F-4D97-AF65-F5344CB8AC3E}">
        <p14:creationId xmlns:p14="http://schemas.microsoft.com/office/powerpoint/2010/main" val="71409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megastructure is not just big—it’s designed to solve problems or make life better. Let’s think about what purposes these structures might serve.</a:t>
            </a:r>
          </a:p>
        </p:txBody>
      </p:sp>
      <p:sp>
        <p:nvSpPr>
          <p:cNvPr id="4" name="Slide Number Placeholder 3"/>
          <p:cNvSpPr>
            <a:spLocks noGrp="1"/>
          </p:cNvSpPr>
          <p:nvPr>
            <p:ph type="sldNum" sz="quarter" idx="5"/>
          </p:nvPr>
        </p:nvSpPr>
        <p:spPr/>
        <p:txBody>
          <a:bodyPr/>
          <a:lstStyle/>
          <a:p>
            <a:fld id="{F3224213-D039-4B7C-8EF7-FC4283FAC71E}" type="slidenum">
              <a:rPr lang="en-GB" smtClean="0"/>
              <a:t>27</a:t>
            </a:fld>
            <a:endParaRPr lang="en-GB"/>
          </a:p>
        </p:txBody>
      </p:sp>
    </p:spTree>
    <p:extLst>
      <p:ext uri="{BB962C8B-B14F-4D97-AF65-F5344CB8AC3E}">
        <p14:creationId xmlns:p14="http://schemas.microsoft.com/office/powerpoint/2010/main" val="178476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megastructure is not just big—it’s designed to solve problems or make life better. Let’s think about what purposes these structures might serve.</a:t>
            </a:r>
          </a:p>
        </p:txBody>
      </p:sp>
      <p:sp>
        <p:nvSpPr>
          <p:cNvPr id="4" name="Slide Number Placeholder 3"/>
          <p:cNvSpPr>
            <a:spLocks noGrp="1"/>
          </p:cNvSpPr>
          <p:nvPr>
            <p:ph type="sldNum" sz="quarter" idx="5"/>
          </p:nvPr>
        </p:nvSpPr>
        <p:spPr/>
        <p:txBody>
          <a:bodyPr/>
          <a:lstStyle/>
          <a:p>
            <a:fld id="{F3224213-D039-4B7C-8EF7-FC4283FAC71E}" type="slidenum">
              <a:rPr lang="en-GB" smtClean="0"/>
              <a:t>28</a:t>
            </a:fld>
            <a:endParaRPr lang="en-GB"/>
          </a:p>
        </p:txBody>
      </p:sp>
    </p:spTree>
    <p:extLst>
      <p:ext uri="{BB962C8B-B14F-4D97-AF65-F5344CB8AC3E}">
        <p14:creationId xmlns:p14="http://schemas.microsoft.com/office/powerpoint/2010/main" val="172909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megastructure is not just big—it’s designed to solve problems or make life better. Let’s think about what purposes these structures might serve.</a:t>
            </a:r>
          </a:p>
        </p:txBody>
      </p:sp>
      <p:sp>
        <p:nvSpPr>
          <p:cNvPr id="4" name="Slide Number Placeholder 3"/>
          <p:cNvSpPr>
            <a:spLocks noGrp="1"/>
          </p:cNvSpPr>
          <p:nvPr>
            <p:ph type="sldNum" sz="quarter" idx="5"/>
          </p:nvPr>
        </p:nvSpPr>
        <p:spPr/>
        <p:txBody>
          <a:bodyPr/>
          <a:lstStyle/>
          <a:p>
            <a:fld id="{F3224213-D039-4B7C-8EF7-FC4283FAC71E}" type="slidenum">
              <a:rPr lang="en-GB" smtClean="0"/>
              <a:t>29</a:t>
            </a:fld>
            <a:endParaRPr lang="en-GB"/>
          </a:p>
        </p:txBody>
      </p:sp>
    </p:spTree>
    <p:extLst>
      <p:ext uri="{BB962C8B-B14F-4D97-AF65-F5344CB8AC3E}">
        <p14:creationId xmlns:p14="http://schemas.microsoft.com/office/powerpoint/2010/main" val="169404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“Megastructures stand out because they’re designed to solve big problems or serve large groups of people. Think about bridges—what problems do they solve?”</a:t>
            </a:r>
          </a:p>
        </p:txBody>
      </p:sp>
      <p:sp>
        <p:nvSpPr>
          <p:cNvPr id="4" name="Slide Number Placeholder 3"/>
          <p:cNvSpPr>
            <a:spLocks noGrp="1"/>
          </p:cNvSpPr>
          <p:nvPr>
            <p:ph type="sldNum" sz="quarter" idx="5"/>
          </p:nvPr>
        </p:nvSpPr>
        <p:spPr/>
        <p:txBody>
          <a:bodyPr/>
          <a:lstStyle/>
          <a:p>
            <a:fld id="{F3224213-D039-4B7C-8EF7-FC4283FAC71E}" type="slidenum">
              <a:rPr lang="en-GB" smtClean="0"/>
              <a:t>30</a:t>
            </a:fld>
            <a:endParaRPr lang="en-GB"/>
          </a:p>
        </p:txBody>
      </p:sp>
    </p:spTree>
    <p:extLst>
      <p:ext uri="{BB962C8B-B14F-4D97-AF65-F5344CB8AC3E}">
        <p14:creationId xmlns:p14="http://schemas.microsoft.com/office/powerpoint/2010/main" val="943260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“Megastructures stand out because they’re designed to solve big problems or serve large groups of people. Think about bridges—what problems do they solve?”</a:t>
            </a:r>
          </a:p>
        </p:txBody>
      </p:sp>
      <p:sp>
        <p:nvSpPr>
          <p:cNvPr id="4" name="Slide Number Placeholder 3"/>
          <p:cNvSpPr>
            <a:spLocks noGrp="1"/>
          </p:cNvSpPr>
          <p:nvPr>
            <p:ph type="sldNum" sz="quarter" idx="5"/>
          </p:nvPr>
        </p:nvSpPr>
        <p:spPr/>
        <p:txBody>
          <a:bodyPr/>
          <a:lstStyle/>
          <a:p>
            <a:fld id="{F3224213-D039-4B7C-8EF7-FC4283FAC71E}" type="slidenum">
              <a:rPr lang="en-GB" smtClean="0"/>
              <a:t>31</a:t>
            </a:fld>
            <a:endParaRPr lang="en-GB"/>
          </a:p>
        </p:txBody>
      </p:sp>
    </p:spTree>
    <p:extLst>
      <p:ext uri="{BB962C8B-B14F-4D97-AF65-F5344CB8AC3E}">
        <p14:creationId xmlns:p14="http://schemas.microsoft.com/office/powerpoint/2010/main" val="36802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06/01/2025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06/01/2025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06/01/2025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06/01/2025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bbc.co.uk/bitesize/topics/z73nkhv/articles/zgqpk2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tasnimnews.com/en/news/2018/01/25/1637864/huge-offshore-platform-held-in-place-in-iran-s-south-par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50FD-5958-2CA4-4E1A-AB57F341F369}"/>
              </a:ext>
            </a:extLst>
          </p:cNvPr>
          <p:cNvSpPr>
            <a:spLocks noGrp="1"/>
          </p:cNvSpPr>
          <p:nvPr>
            <p:ph type="title"/>
          </p:nvPr>
        </p:nvSpPr>
        <p:spPr/>
        <p:txBody>
          <a:bodyPr/>
          <a:lstStyle/>
          <a:p>
            <a:r>
              <a:rPr lang="en-US" dirty="0">
                <a:ea typeface="Calibri Light"/>
                <a:cs typeface="Calibri Light"/>
              </a:rPr>
              <a:t>Year 2 Home learning</a:t>
            </a:r>
            <a:endParaRPr lang="en-US" dirty="0"/>
          </a:p>
        </p:txBody>
      </p:sp>
      <p:sp>
        <p:nvSpPr>
          <p:cNvPr id="3" name="Content Placeholder 2">
            <a:extLst>
              <a:ext uri="{FF2B5EF4-FFF2-40B4-BE49-F238E27FC236}">
                <a16:creationId xmlns:a16="http://schemas.microsoft.com/office/drawing/2014/main" id="{B2832D30-10FC-3B02-C6F1-22F6C40C61C8}"/>
              </a:ext>
            </a:extLst>
          </p:cNvPr>
          <p:cNvSpPr>
            <a:spLocks noGrp="1"/>
          </p:cNvSpPr>
          <p:nvPr>
            <p:ph idx="1"/>
          </p:nvPr>
        </p:nvSpPr>
        <p:spPr/>
        <p:txBody>
          <a:bodyPr vert="horz" lIns="91440" tIns="45720" rIns="91440" bIns="45720" rtlCol="0" anchor="t">
            <a:normAutofit/>
          </a:bodyPr>
          <a:lstStyle/>
          <a:p>
            <a:r>
              <a:rPr lang="en-US" dirty="0">
                <a:ea typeface="Calibri"/>
                <a:cs typeface="Calibri"/>
              </a:rPr>
              <a:t>English – different types of verbs</a:t>
            </a:r>
            <a:endParaRPr lang="en-US" dirty="0"/>
          </a:p>
        </p:txBody>
      </p:sp>
    </p:spTree>
    <p:extLst>
      <p:ext uri="{BB962C8B-B14F-4D97-AF65-F5344CB8AC3E}">
        <p14:creationId xmlns:p14="http://schemas.microsoft.com/office/powerpoint/2010/main" val="2368464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type of verb in each sentence. </a:t>
            </a:r>
          </a:p>
        </p:txBody>
      </p:sp>
      <p:graphicFrame>
        <p:nvGraphicFramePr>
          <p:cNvPr id="6" name="Table 5">
            <a:extLst>
              <a:ext uri="{FF2B5EF4-FFF2-40B4-BE49-F238E27FC236}">
                <a16:creationId xmlns:a16="http://schemas.microsoft.com/office/drawing/2014/main" id="{DA2354CD-2DB3-49F8-9800-01739AFC348F}"/>
              </a:ext>
            </a:extLst>
          </p:cNvPr>
          <p:cNvGraphicFramePr>
            <a:graphicFrameLocks noGrp="1"/>
          </p:cNvGraphicFramePr>
          <p:nvPr>
            <p:extLst>
              <p:ext uri="{D42A27DB-BD31-4B8C-83A1-F6EECF244321}">
                <p14:modId xmlns:p14="http://schemas.microsoft.com/office/powerpoint/2010/main" val="2761683465"/>
              </p:ext>
            </p:extLst>
          </p:nvPr>
        </p:nvGraphicFramePr>
        <p:xfrm>
          <a:off x="1787919" y="1566157"/>
          <a:ext cx="5568162" cy="3469704"/>
        </p:xfrm>
        <a:graphic>
          <a:graphicData uri="http://schemas.openxmlformats.org/drawingml/2006/table">
            <a:tbl>
              <a:tblPr firstRow="1" bandRow="1">
                <a:tableStyleId>{5C22544A-7EE6-4342-B048-85BDC9FD1C3A}</a:tableStyleId>
              </a:tblPr>
              <a:tblGrid>
                <a:gridCol w="2146761">
                  <a:extLst>
                    <a:ext uri="{9D8B030D-6E8A-4147-A177-3AD203B41FA5}">
                      <a16:colId xmlns:a16="http://schemas.microsoft.com/office/drawing/2014/main" val="3142503022"/>
                    </a:ext>
                  </a:extLst>
                </a:gridCol>
                <a:gridCol w="1140467">
                  <a:extLst>
                    <a:ext uri="{9D8B030D-6E8A-4147-A177-3AD203B41FA5}">
                      <a16:colId xmlns:a16="http://schemas.microsoft.com/office/drawing/2014/main" val="3404371818"/>
                    </a:ext>
                  </a:extLst>
                </a:gridCol>
                <a:gridCol w="1140467">
                  <a:extLst>
                    <a:ext uri="{9D8B030D-6E8A-4147-A177-3AD203B41FA5}">
                      <a16:colId xmlns:a16="http://schemas.microsoft.com/office/drawing/2014/main" val="785748465"/>
                    </a:ext>
                  </a:extLst>
                </a:gridCol>
                <a:gridCol w="1140467">
                  <a:extLst>
                    <a:ext uri="{9D8B030D-6E8A-4147-A177-3AD203B41FA5}">
                      <a16:colId xmlns:a16="http://schemas.microsoft.com/office/drawing/2014/main" val="4120698735"/>
                    </a:ext>
                  </a:extLst>
                </a:gridCol>
              </a:tblGrid>
              <a:tr h="435192">
                <a:tc>
                  <a:txBody>
                    <a:bodyPr/>
                    <a:lstStyle/>
                    <a:p>
                      <a:pPr algn="ctr"/>
                      <a:r>
                        <a:rPr lang="en-GB" sz="2000" b="1" dirty="0">
                          <a:solidFill>
                            <a:schemeClr val="tx1"/>
                          </a:solidFill>
                          <a:latin typeface="Century Gothic" panose="020B0502020202020204" pitchFamily="34" charset="0"/>
                        </a:rPr>
                        <a:t>Sentence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Action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To be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Linking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6404007"/>
                  </a:ext>
                </a:extLst>
              </a:tr>
              <a:tr h="606454">
                <a:tc>
                  <a:txBody>
                    <a:bodyPr/>
                    <a:lstStyle/>
                    <a:p>
                      <a:pPr algn="ctr"/>
                      <a:r>
                        <a:rPr lang="en-GB" sz="2000" b="1" dirty="0">
                          <a:solidFill>
                            <a:schemeClr val="tx1"/>
                          </a:solidFill>
                          <a:latin typeface="Century Gothic" panose="020B0502020202020204" pitchFamily="34" charset="0"/>
                        </a:rPr>
                        <a:t>1. Tomorrow </a:t>
                      </a:r>
                      <a:r>
                        <a:rPr lang="en-GB" sz="2000" b="1" u="sng" dirty="0">
                          <a:solidFill>
                            <a:schemeClr val="tx1"/>
                          </a:solidFill>
                          <a:latin typeface="Century Gothic" panose="020B0502020202020204" pitchFamily="34" charset="0"/>
                        </a:rPr>
                        <a:t>is</a:t>
                      </a:r>
                      <a:r>
                        <a:rPr lang="en-GB" sz="2000" b="1" dirty="0">
                          <a:solidFill>
                            <a:schemeClr val="tx1"/>
                          </a:solidFill>
                          <a:latin typeface="Century Gothic" panose="020B0502020202020204" pitchFamily="34" charset="0"/>
                        </a:rPr>
                        <a:t> my birthday.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i="0" kern="1200" dirty="0">
                          <a:solidFill>
                            <a:srgbClr val="FF0000"/>
                          </a:solidFill>
                          <a:effectLst/>
                          <a:latin typeface="Century Gothic" panose="020B0502020202020204" pitchFamily="34" charset="0"/>
                          <a:ea typeface="+mn-ea"/>
                          <a:cs typeface="+mn-cs"/>
                        </a:rPr>
                        <a:t>✔</a:t>
                      </a: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8738683"/>
                  </a:ext>
                </a:extLst>
              </a:tr>
              <a:tr h="1212456">
                <a:tc>
                  <a:txBody>
                    <a:bodyPr/>
                    <a:lstStyle/>
                    <a:p>
                      <a:pPr algn="ctr"/>
                      <a:r>
                        <a:rPr lang="en-GB" sz="2000" b="1" dirty="0">
                          <a:solidFill>
                            <a:schemeClr val="tx1"/>
                          </a:solidFill>
                          <a:latin typeface="Century Gothic" panose="020B0502020202020204" pitchFamily="34" charset="0"/>
                        </a:rPr>
                        <a:t>2. Georgia </a:t>
                      </a:r>
                      <a:r>
                        <a:rPr lang="en-GB" sz="2000" b="1" u="sng" dirty="0">
                          <a:solidFill>
                            <a:schemeClr val="tx1"/>
                          </a:solidFill>
                          <a:latin typeface="Century Gothic" panose="020B0502020202020204" pitchFamily="34" charset="0"/>
                        </a:rPr>
                        <a:t>watches</a:t>
                      </a:r>
                      <a:r>
                        <a:rPr lang="en-GB" sz="2000" b="1" dirty="0">
                          <a:solidFill>
                            <a:schemeClr val="tx1"/>
                          </a:solidFill>
                          <a:latin typeface="Century Gothic" panose="020B0502020202020204" pitchFamily="34" charset="0"/>
                        </a:rPr>
                        <a:t> football on the TV.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i="0" kern="1200" dirty="0">
                          <a:solidFill>
                            <a:srgbClr val="FF0000"/>
                          </a:solidFill>
                          <a:effectLst/>
                          <a:latin typeface="Century Gothic" panose="020B0502020202020204" pitchFamily="34" charset="0"/>
                          <a:ea typeface="+mn-ea"/>
                          <a:cs typeface="+mn-cs"/>
                        </a:rPr>
                        <a:t>✔</a:t>
                      </a: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89000"/>
                  </a:ext>
                </a:extLst>
              </a:tr>
              <a:tr h="1212456">
                <a:tc>
                  <a:txBody>
                    <a:bodyPr/>
                    <a:lstStyle/>
                    <a:p>
                      <a:pPr algn="ctr"/>
                      <a:r>
                        <a:rPr lang="en-GB" sz="2000" b="1" dirty="0">
                          <a:solidFill>
                            <a:schemeClr val="tx1"/>
                          </a:solidFill>
                          <a:latin typeface="Century Gothic" panose="020B0502020202020204" pitchFamily="34" charset="0"/>
                        </a:rPr>
                        <a:t>3. The sunflower </a:t>
                      </a:r>
                      <a:r>
                        <a:rPr lang="en-GB" sz="2000" b="1" u="sng" dirty="0">
                          <a:solidFill>
                            <a:schemeClr val="tx1"/>
                          </a:solidFill>
                          <a:latin typeface="Century Gothic" panose="020B0502020202020204" pitchFamily="34" charset="0"/>
                        </a:rPr>
                        <a:t>looks</a:t>
                      </a:r>
                      <a:r>
                        <a:rPr lang="en-GB" sz="2000" b="1" dirty="0">
                          <a:solidFill>
                            <a:schemeClr val="tx1"/>
                          </a:solidFill>
                          <a:latin typeface="Century Gothic" panose="020B0502020202020204" pitchFamily="34" charset="0"/>
                        </a:rPr>
                        <a:t> taller than the house.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i="0" kern="1200" dirty="0">
                          <a:solidFill>
                            <a:srgbClr val="FF0000"/>
                          </a:solidFill>
                          <a:effectLst/>
                          <a:latin typeface="Century Gothic" panose="020B0502020202020204" pitchFamily="34" charset="0"/>
                          <a:ea typeface="+mn-ea"/>
                          <a:cs typeface="+mn-cs"/>
                        </a:rPr>
                        <a:t>✔</a:t>
                      </a: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6219587"/>
                  </a:ext>
                </a:extLst>
              </a:tr>
            </a:tbl>
          </a:graphicData>
        </a:graphic>
      </p:graphicFrame>
    </p:spTree>
    <p:extLst>
      <p:ext uri="{BB962C8B-B14F-4D97-AF65-F5344CB8AC3E}">
        <p14:creationId xmlns:p14="http://schemas.microsoft.com/office/powerpoint/2010/main" val="141555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Which sentence uses a ‘to be’ verb?</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A) I will </a:t>
            </a:r>
            <a:r>
              <a:rPr lang="en-GB" sz="2800" b="1" u="sng" dirty="0">
                <a:solidFill>
                  <a:schemeClr val="tx1"/>
                </a:solidFill>
                <a:latin typeface="Century Gothic" panose="020B0502020202020204" pitchFamily="34" charset="0"/>
              </a:rPr>
              <a:t>take</a:t>
            </a:r>
            <a:r>
              <a:rPr lang="en-GB" sz="2800" b="1" dirty="0">
                <a:solidFill>
                  <a:schemeClr val="tx1"/>
                </a:solidFill>
                <a:latin typeface="Century Gothic" panose="020B0502020202020204" pitchFamily="34" charset="0"/>
              </a:rPr>
              <a:t> a coat if I </a:t>
            </a:r>
            <a:r>
              <a:rPr lang="en-GB" sz="2800" b="1" u="sng" dirty="0">
                <a:solidFill>
                  <a:schemeClr val="tx1"/>
                </a:solidFill>
                <a:latin typeface="Century Gothic" panose="020B0502020202020204" pitchFamily="34" charset="0"/>
              </a:rPr>
              <a:t>am</a:t>
            </a:r>
            <a:r>
              <a:rPr lang="en-GB" sz="2800" b="1" dirty="0">
                <a:solidFill>
                  <a:schemeClr val="tx1"/>
                </a:solidFill>
                <a:latin typeface="Century Gothic" panose="020B0502020202020204" pitchFamily="34" charset="0"/>
              </a:rPr>
              <a:t> cold. </a:t>
            </a: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B) Yesterday, I </a:t>
            </a:r>
            <a:r>
              <a:rPr lang="en-GB" sz="2800" b="1" u="sng" dirty="0">
                <a:solidFill>
                  <a:schemeClr val="tx1"/>
                </a:solidFill>
                <a:latin typeface="Century Gothic" panose="020B0502020202020204" pitchFamily="34" charset="0"/>
              </a:rPr>
              <a:t>hurried</a:t>
            </a:r>
            <a:r>
              <a:rPr lang="en-GB" sz="2800" b="1" dirty="0">
                <a:solidFill>
                  <a:schemeClr val="tx1"/>
                </a:solidFill>
                <a:latin typeface="Century Gothic" panose="020B0502020202020204" pitchFamily="34" charset="0"/>
              </a:rPr>
              <a:t> to the shop so I could </a:t>
            </a:r>
            <a:r>
              <a:rPr lang="en-GB" sz="2800" b="1" u="sng" dirty="0">
                <a:solidFill>
                  <a:schemeClr val="tx1"/>
                </a:solidFill>
                <a:latin typeface="Century Gothic" panose="020B0502020202020204" pitchFamily="34" charset="0"/>
              </a:rPr>
              <a:t>buy</a:t>
            </a:r>
            <a:r>
              <a:rPr lang="en-GB" sz="2800" b="1" dirty="0">
                <a:solidFill>
                  <a:schemeClr val="tx1"/>
                </a:solidFill>
                <a:latin typeface="Century Gothic" panose="020B0502020202020204" pitchFamily="34" charset="0"/>
              </a:rPr>
              <a:t> some ingredients. </a:t>
            </a:r>
          </a:p>
        </p:txBody>
      </p:sp>
    </p:spTree>
    <p:extLst>
      <p:ext uri="{BB962C8B-B14F-4D97-AF65-F5344CB8AC3E}">
        <p14:creationId xmlns:p14="http://schemas.microsoft.com/office/powerpoint/2010/main" val="30310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Which sentence uses a ‘to be’ verb?</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800" b="1" dirty="0">
                <a:solidFill>
                  <a:srgbClr val="FF0000"/>
                </a:solidFill>
                <a:latin typeface="Century Gothic" panose="020B0502020202020204" pitchFamily="34" charset="0"/>
              </a:rPr>
              <a:t>A) I will </a:t>
            </a:r>
            <a:r>
              <a:rPr lang="en-GB" sz="2800" b="1" u="sng" dirty="0">
                <a:solidFill>
                  <a:srgbClr val="FF0000"/>
                </a:solidFill>
                <a:latin typeface="Century Gothic" panose="020B0502020202020204" pitchFamily="34" charset="0"/>
              </a:rPr>
              <a:t>take</a:t>
            </a:r>
            <a:r>
              <a:rPr lang="en-GB" sz="2800" b="1" dirty="0">
                <a:solidFill>
                  <a:srgbClr val="FF0000"/>
                </a:solidFill>
                <a:latin typeface="Century Gothic" panose="020B0502020202020204" pitchFamily="34" charset="0"/>
              </a:rPr>
              <a:t> a coat if I </a:t>
            </a:r>
            <a:r>
              <a:rPr lang="en-GB" sz="2800" b="1" u="sng" dirty="0">
                <a:solidFill>
                  <a:srgbClr val="FF0000"/>
                </a:solidFill>
                <a:latin typeface="Century Gothic" panose="020B0502020202020204" pitchFamily="34" charset="0"/>
              </a:rPr>
              <a:t>am</a:t>
            </a:r>
            <a:r>
              <a:rPr lang="en-GB" sz="2800" b="1" dirty="0">
                <a:solidFill>
                  <a:srgbClr val="FF0000"/>
                </a:solidFill>
                <a:latin typeface="Century Gothic" panose="020B0502020202020204" pitchFamily="34" charset="0"/>
              </a:rPr>
              <a:t> cold. </a:t>
            </a: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r>
              <a:rPr lang="en-GB" sz="2800" b="1" dirty="0">
                <a:solidFill>
                  <a:schemeClr val="bg1">
                    <a:lumMod val="50000"/>
                  </a:schemeClr>
                </a:solidFill>
                <a:latin typeface="Century Gothic" panose="020B0502020202020204" pitchFamily="34" charset="0"/>
              </a:rPr>
              <a:t>B) Yesterday, I </a:t>
            </a:r>
            <a:r>
              <a:rPr lang="en-GB" sz="2800" b="1" u="sng" dirty="0">
                <a:solidFill>
                  <a:schemeClr val="bg1">
                    <a:lumMod val="50000"/>
                  </a:schemeClr>
                </a:solidFill>
                <a:latin typeface="Century Gothic" panose="020B0502020202020204" pitchFamily="34" charset="0"/>
              </a:rPr>
              <a:t>hurried</a:t>
            </a:r>
            <a:r>
              <a:rPr lang="en-GB" sz="2800" b="1" dirty="0">
                <a:solidFill>
                  <a:schemeClr val="bg1">
                    <a:lumMod val="50000"/>
                  </a:schemeClr>
                </a:solidFill>
                <a:latin typeface="Century Gothic" panose="020B0502020202020204" pitchFamily="34" charset="0"/>
              </a:rPr>
              <a:t> to the shop so I could </a:t>
            </a:r>
            <a:r>
              <a:rPr lang="en-GB" sz="2800" b="1" u="sng" dirty="0">
                <a:solidFill>
                  <a:schemeClr val="bg1">
                    <a:lumMod val="50000"/>
                  </a:schemeClr>
                </a:solidFill>
                <a:latin typeface="Century Gothic" panose="020B0502020202020204" pitchFamily="34" charset="0"/>
              </a:rPr>
              <a:t>buy</a:t>
            </a:r>
            <a:r>
              <a:rPr lang="en-GB" sz="2800" b="1" dirty="0">
                <a:solidFill>
                  <a:schemeClr val="bg1">
                    <a:lumMod val="50000"/>
                  </a:schemeClr>
                </a:solidFill>
                <a:latin typeface="Century Gothic" panose="020B0502020202020204" pitchFamily="34" charset="0"/>
              </a:rPr>
              <a:t> some ingredients.</a:t>
            </a: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r>
              <a:rPr lang="en-GB" sz="2800" b="1" dirty="0">
                <a:solidFill>
                  <a:srgbClr val="FF0000"/>
                </a:solidFill>
                <a:latin typeface="Century Gothic" panose="020B0502020202020204" pitchFamily="34" charset="0"/>
              </a:rPr>
              <a:t>A </a:t>
            </a:r>
          </a:p>
        </p:txBody>
      </p:sp>
    </p:spTree>
    <p:extLst>
      <p:ext uri="{BB962C8B-B14F-4D97-AF65-F5344CB8AC3E}">
        <p14:creationId xmlns:p14="http://schemas.microsoft.com/office/powerpoint/2010/main" val="32083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a linking verb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towels </a:t>
            </a:r>
            <a:r>
              <a:rPr lang="en-GB" sz="2800" b="1" spc="-300" dirty="0">
                <a:solidFill>
                  <a:schemeClr val="tx1"/>
                </a:solidFill>
                <a:latin typeface="Century Gothic" panose="020B0502020202020204" pitchFamily="34" charset="0"/>
              </a:rPr>
              <a:t>________</a:t>
            </a:r>
            <a:r>
              <a:rPr lang="en-GB" sz="2800" b="1" dirty="0">
                <a:solidFill>
                  <a:schemeClr val="tx1"/>
                </a:solidFill>
                <a:latin typeface="Century Gothic" panose="020B0502020202020204" pitchFamily="34" charset="0"/>
              </a:rPr>
              <a:t>  warm when I take them out of the dryer.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207291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a linking verb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towels </a:t>
            </a:r>
            <a:r>
              <a:rPr lang="en-GB" sz="2800" b="1" spc="-300" dirty="0">
                <a:solidFill>
                  <a:schemeClr val="tx1"/>
                </a:solidFill>
                <a:latin typeface="Century Gothic" panose="020B0502020202020204" pitchFamily="34" charset="0"/>
              </a:rPr>
              <a:t>________</a:t>
            </a:r>
            <a:r>
              <a:rPr lang="en-GB" sz="2800" b="1" dirty="0">
                <a:solidFill>
                  <a:schemeClr val="tx1"/>
                </a:solidFill>
                <a:latin typeface="Century Gothic" panose="020B0502020202020204" pitchFamily="34" charset="0"/>
              </a:rPr>
              <a:t>  warm when I take them out of the dryer.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a:t>
            </a:r>
          </a:p>
          <a:p>
            <a:endParaRPr lang="en-GB" sz="2000" b="1" dirty="0">
              <a:solidFill>
                <a:srgbClr val="FF0000"/>
              </a:solidFill>
              <a:latin typeface="Century Gothic" panose="020B0502020202020204" pitchFamily="34" charset="0"/>
            </a:endParaRPr>
          </a:p>
          <a:p>
            <a:r>
              <a:rPr lang="en-GB" sz="2000" b="1" dirty="0">
                <a:solidFill>
                  <a:schemeClr val="tx1"/>
                </a:solidFill>
                <a:latin typeface="Century Gothic" panose="020B0502020202020204" pitchFamily="34" charset="0"/>
              </a:rPr>
              <a:t>The towels </a:t>
            </a:r>
            <a:r>
              <a:rPr lang="en-GB" sz="2000" b="1" dirty="0">
                <a:solidFill>
                  <a:srgbClr val="FF0000"/>
                </a:solidFill>
                <a:latin typeface="Century Gothic" panose="020B0502020202020204" pitchFamily="34" charset="0"/>
              </a:rPr>
              <a:t>feel</a:t>
            </a:r>
            <a:r>
              <a:rPr lang="en-GB" sz="2000" b="1" dirty="0">
                <a:solidFill>
                  <a:schemeClr val="tx1"/>
                </a:solidFill>
                <a:latin typeface="Century Gothic" panose="020B0502020202020204" pitchFamily="34" charset="0"/>
              </a:rPr>
              <a:t> warm when I take them out of the dryer.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428827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Give three different ways you could complete this sentence. Say which type of verb you have used.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800" b="1" dirty="0">
                <a:solidFill>
                  <a:schemeClr val="tx1"/>
                </a:solidFill>
                <a:latin typeface="Century Gothic" panose="020B0502020202020204" pitchFamily="34" charset="0"/>
              </a:rPr>
              <a:t>The cream cake </a:t>
            </a:r>
            <a:r>
              <a:rPr lang="en-GB" sz="2800" b="1" spc="-300" dirty="0">
                <a:solidFill>
                  <a:schemeClr val="tx1"/>
                </a:solidFill>
                <a:latin typeface="Century Gothic" panose="020B0502020202020204" pitchFamily="34" charset="0"/>
              </a:rPr>
              <a:t>_______</a:t>
            </a:r>
            <a:r>
              <a:rPr lang="en-GB" sz="2800" b="1" dirty="0">
                <a:solidFill>
                  <a:schemeClr val="tx1"/>
                </a:solidFill>
                <a:latin typeface="Century Gothic" panose="020B0502020202020204" pitchFamily="34" charset="0"/>
              </a:rPr>
              <a:t> scrumptious. </a:t>
            </a:r>
          </a:p>
        </p:txBody>
      </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Give three different ways you could complete this sentence. Say which type of verb you have used.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800" b="1" dirty="0">
                <a:solidFill>
                  <a:schemeClr val="tx1"/>
                </a:solidFill>
                <a:latin typeface="Century Gothic" panose="020B0502020202020204" pitchFamily="34" charset="0"/>
              </a:rPr>
              <a:t>The cream cake </a:t>
            </a:r>
            <a:r>
              <a:rPr lang="en-GB" sz="2800" b="1" spc="-300" dirty="0">
                <a:solidFill>
                  <a:schemeClr val="tx1"/>
                </a:solidFill>
                <a:latin typeface="Century Gothic" panose="020B0502020202020204" pitchFamily="34" charset="0"/>
              </a:rPr>
              <a:t>_______</a:t>
            </a:r>
            <a:r>
              <a:rPr lang="en-GB" sz="2800" b="1" dirty="0">
                <a:solidFill>
                  <a:schemeClr val="tx1"/>
                </a:solidFill>
                <a:latin typeface="Century Gothic" panose="020B0502020202020204" pitchFamily="34" charset="0"/>
              </a:rPr>
              <a:t> scrumptious.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Various answers, for example:</a:t>
            </a:r>
          </a:p>
          <a:p>
            <a:pPr lvl="0" defTabSz="514350">
              <a:defRPr/>
            </a:pPr>
            <a:endParaRPr lang="en-GB" sz="2000" b="1" dirty="0">
              <a:solidFill>
                <a:srgbClr val="FF0000"/>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The cream cake </a:t>
            </a:r>
            <a:r>
              <a:rPr lang="en-GB" sz="2000" b="1" dirty="0">
                <a:solidFill>
                  <a:srgbClr val="FF0000"/>
                </a:solidFill>
                <a:latin typeface="Century Gothic" panose="020B0502020202020204" pitchFamily="34" charset="0"/>
              </a:rPr>
              <a:t>was</a:t>
            </a:r>
            <a:r>
              <a:rPr lang="en-GB" sz="2000" b="1" dirty="0">
                <a:solidFill>
                  <a:schemeClr val="tx1"/>
                </a:solidFill>
                <a:latin typeface="Century Gothic" panose="020B0502020202020204" pitchFamily="34" charset="0"/>
              </a:rPr>
              <a:t> scrumptious. </a:t>
            </a:r>
            <a:r>
              <a:rPr lang="en-GB" sz="2000" b="1" dirty="0">
                <a:solidFill>
                  <a:srgbClr val="FF0000"/>
                </a:solidFill>
                <a:latin typeface="Century Gothic" panose="020B0502020202020204" pitchFamily="34" charset="0"/>
              </a:rPr>
              <a:t>To be</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The cream cake </a:t>
            </a:r>
            <a:r>
              <a:rPr lang="en-GB" sz="2000" b="1" dirty="0">
                <a:solidFill>
                  <a:srgbClr val="FF0000"/>
                </a:solidFill>
                <a:latin typeface="Century Gothic" panose="020B0502020202020204" pitchFamily="34" charset="0"/>
              </a:rPr>
              <a:t>looked</a:t>
            </a:r>
            <a:r>
              <a:rPr lang="en-GB" sz="2000" b="1" dirty="0">
                <a:solidFill>
                  <a:schemeClr val="tx1"/>
                </a:solidFill>
                <a:latin typeface="Century Gothic" panose="020B0502020202020204" pitchFamily="34" charset="0"/>
              </a:rPr>
              <a:t> scrumptious. </a:t>
            </a:r>
            <a:r>
              <a:rPr lang="en-GB" sz="2000" b="1" dirty="0">
                <a:solidFill>
                  <a:srgbClr val="FF0000"/>
                </a:solidFill>
                <a:latin typeface="Century Gothic" panose="020B0502020202020204" pitchFamily="34" charset="0"/>
              </a:rPr>
              <a:t>Linking</a:t>
            </a:r>
          </a:p>
          <a:p>
            <a:pPr lvl="0" defTabSz="514350">
              <a:defRPr/>
            </a:pPr>
            <a:endParaRPr lang="en-GB" sz="2000" b="1" dirty="0">
              <a:solidFill>
                <a:srgbClr val="FF0000"/>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The cream cake </a:t>
            </a:r>
            <a:r>
              <a:rPr lang="en-GB" sz="2000" b="1" dirty="0">
                <a:solidFill>
                  <a:srgbClr val="FF0000"/>
                </a:solidFill>
                <a:latin typeface="Century Gothic" panose="020B0502020202020204" pitchFamily="34" charset="0"/>
              </a:rPr>
              <a:t>tasted</a:t>
            </a:r>
            <a:r>
              <a:rPr lang="en-GB" sz="2000" b="1" dirty="0">
                <a:solidFill>
                  <a:schemeClr val="tx1"/>
                </a:solidFill>
                <a:latin typeface="Century Gothic" panose="020B0502020202020204" pitchFamily="34" charset="0"/>
              </a:rPr>
              <a:t> scrumptious. </a:t>
            </a:r>
            <a:r>
              <a:rPr lang="en-GB" sz="2000" b="1" dirty="0">
                <a:solidFill>
                  <a:srgbClr val="FF0000"/>
                </a:solidFill>
                <a:latin typeface="Century Gothic" panose="020B0502020202020204" pitchFamily="34" charset="0"/>
              </a:rPr>
              <a:t>Linking</a:t>
            </a:r>
          </a:p>
          <a:p>
            <a:pPr lvl="0" defTabSz="514350">
              <a:defRPr/>
            </a:pP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5551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tx1"/>
              </a:solidFill>
              <a:latin typeface="Century Gothic" panose="020B0502020202020204" pitchFamily="34" charset="0"/>
            </a:endParaRPr>
          </a:p>
          <a:p>
            <a:r>
              <a:rPr lang="en-GB" sz="2000" b="1" dirty="0" err="1">
                <a:solidFill>
                  <a:schemeClr val="tx1"/>
                </a:solidFill>
                <a:latin typeface="Century Gothic" panose="020B0502020202020204" pitchFamily="34" charset="0"/>
              </a:rPr>
              <a:t>Marlie</a:t>
            </a:r>
            <a:r>
              <a:rPr lang="en-GB" sz="2000" b="1" dirty="0">
                <a:solidFill>
                  <a:schemeClr val="tx1"/>
                </a:solidFill>
                <a:latin typeface="Century Gothic" panose="020B0502020202020204" pitchFamily="34" charset="0"/>
              </a:rPr>
              <a:t> has started writing a sentence. </a:t>
            </a: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They were angry that the dog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sentence using the linking verb ‘looked’.</a:t>
            </a:r>
          </a:p>
          <a:p>
            <a:endParaRPr lang="en-GB" sz="2000" b="1" dirty="0">
              <a:solidFill>
                <a:schemeClr val="tx1"/>
              </a:solidFill>
              <a:highlight>
                <a:srgbClr val="FF00FF"/>
              </a:highlight>
              <a:latin typeface="Century Gothic" panose="020B0502020202020204" pitchFamily="34" charset="0"/>
            </a:endParaRPr>
          </a:p>
          <a:p>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100454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tx1"/>
              </a:solidFill>
              <a:latin typeface="Century Gothic" panose="020B0502020202020204" pitchFamily="34" charset="0"/>
            </a:endParaRPr>
          </a:p>
          <a:p>
            <a:r>
              <a:rPr lang="en-GB" sz="2000" b="1" dirty="0" err="1">
                <a:solidFill>
                  <a:schemeClr val="tx1"/>
                </a:solidFill>
                <a:latin typeface="Century Gothic" panose="020B0502020202020204" pitchFamily="34" charset="0"/>
              </a:rPr>
              <a:t>Marlie</a:t>
            </a:r>
            <a:r>
              <a:rPr lang="en-GB" sz="2000" b="1" dirty="0">
                <a:solidFill>
                  <a:schemeClr val="tx1"/>
                </a:solidFill>
                <a:latin typeface="Century Gothic" panose="020B0502020202020204" pitchFamily="34" charset="0"/>
              </a:rPr>
              <a:t> has started writing a sentence. </a:t>
            </a: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They were angry that the dog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sentence using the linking verb ‘looked’.</a:t>
            </a:r>
          </a:p>
          <a:p>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Various answers, for example:</a:t>
            </a:r>
          </a:p>
          <a:p>
            <a:pPr lvl="0" defTabSz="514350">
              <a:defRPr/>
            </a:pPr>
            <a:endParaRPr lang="en-GB" sz="2000" b="1" dirty="0">
              <a:solidFill>
                <a:srgbClr val="FF0000"/>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They were angry that the dog </a:t>
            </a:r>
            <a:r>
              <a:rPr lang="en-GB" sz="2000" b="1" dirty="0">
                <a:solidFill>
                  <a:srgbClr val="FF0000"/>
                </a:solidFill>
                <a:latin typeface="Century Gothic" panose="020B0502020202020204" pitchFamily="34" charset="0"/>
              </a:rPr>
              <a:t>looked muddy. </a:t>
            </a:r>
          </a:p>
          <a:p>
            <a:pPr lvl="0" defTabSz="514350">
              <a:defRPr/>
            </a:pPr>
            <a:endParaRPr lang="en-GB" sz="2000" b="1" dirty="0">
              <a:solidFill>
                <a:srgbClr val="FF0000"/>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They were angry that the dog </a:t>
            </a:r>
            <a:r>
              <a:rPr lang="en-GB" sz="2000" b="1" dirty="0">
                <a:solidFill>
                  <a:srgbClr val="FF0000"/>
                </a:solidFill>
                <a:latin typeface="Century Gothic" panose="020B0502020202020204" pitchFamily="34" charset="0"/>
              </a:rPr>
              <a:t>looked filthy. </a:t>
            </a:r>
          </a:p>
          <a:p>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2562901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Elliott has written this sentence.</a:t>
            </a: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They were delighted that the cake tasted good. </a:t>
            </a: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thinks that he hasn’t used any action verbs. Is he correct? Explain your answer.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31098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1 – Word Classes – Different Types of Verbs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From Autumn Block 3, children should be able to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and use nouns and adjectives.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Some children may have heard the term ‘</a:t>
            </a:r>
            <a:r>
              <a:rPr lang="en-US" sz="1200" b="1" i="1" dirty="0">
                <a:solidFill>
                  <a:schemeClr val="tx1"/>
                </a:solidFill>
                <a:latin typeface="Century Gothic" panose="020B0502020202020204" pitchFamily="34" charset="0"/>
              </a:rPr>
              <a:t>verb</a:t>
            </a:r>
            <a:r>
              <a:rPr lang="en-US" sz="1200" b="1" dirty="0">
                <a:solidFill>
                  <a:schemeClr val="tx1"/>
                </a:solidFill>
                <a:latin typeface="Century Gothic" panose="020B0502020202020204" pitchFamily="34" charset="0"/>
              </a:rPr>
              <a:t>’ (this is included in our Year 1 coverage) but this may be unfamiliar.</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learn to identify a verb within a sentence and begin to distinguish between different types of verbs:​</a:t>
            </a:r>
          </a:p>
          <a:p>
            <a:pPr marL="628650" lvl="1" indent="-171450" fontAlgn="base">
              <a:buFont typeface="Arial" panose="020B0604020202020204" pitchFamily="34" charset="0"/>
              <a:buChar char="•"/>
            </a:pPr>
            <a:r>
              <a:rPr lang="en-GB" sz="1200" b="1" dirty="0">
                <a:solidFill>
                  <a:schemeClr val="tx1"/>
                </a:solidFill>
                <a:latin typeface="Century Gothic" panose="020B0502020202020204" pitchFamily="34" charset="0"/>
              </a:rPr>
              <a:t>Action verbs are commonly called ‘doing words’ because they name an action that someone does, for example: </a:t>
            </a:r>
            <a:r>
              <a:rPr lang="en-GB" sz="1200" b="1" i="1" dirty="0">
                <a:solidFill>
                  <a:schemeClr val="tx1"/>
                </a:solidFill>
                <a:latin typeface="Century Gothic" panose="020B0502020202020204" pitchFamily="34" charset="0"/>
              </a:rPr>
              <a:t>Tyler </a:t>
            </a:r>
            <a:r>
              <a:rPr lang="en-GB" sz="1200" b="1" i="1" u="sng" dirty="0">
                <a:solidFill>
                  <a:schemeClr val="tx1"/>
                </a:solidFill>
                <a:latin typeface="Century Gothic" panose="020B0502020202020204" pitchFamily="34" charset="0"/>
              </a:rPr>
              <a:t>ran</a:t>
            </a:r>
            <a:r>
              <a:rPr lang="en-GB" sz="1200" b="1" i="1" dirty="0">
                <a:solidFill>
                  <a:schemeClr val="tx1"/>
                </a:solidFill>
                <a:latin typeface="Century Gothic" panose="020B0502020202020204" pitchFamily="34" charset="0"/>
              </a:rPr>
              <a:t> for the bus</a:t>
            </a:r>
            <a:r>
              <a:rPr lang="en-GB" sz="1200" b="1" dirty="0">
                <a:solidFill>
                  <a:schemeClr val="tx1"/>
                </a:solidFill>
                <a:latin typeface="Century Gothic" panose="020B0502020202020204" pitchFamily="34" charset="0"/>
              </a:rPr>
              <a:t>. Note that this can be a way of recognising verbs but it doesn’t reliably distinguish verbs from nouns, as nouns can be used to name the action, for example: </a:t>
            </a:r>
            <a:r>
              <a:rPr lang="en-GB" sz="1200" b="1" i="1" dirty="0">
                <a:solidFill>
                  <a:schemeClr val="tx1"/>
                </a:solidFill>
                <a:latin typeface="Century Gothic" panose="020B0502020202020204" pitchFamily="34" charset="0"/>
              </a:rPr>
              <a:t>The </a:t>
            </a:r>
            <a:r>
              <a:rPr lang="en-GB" sz="1200" b="1" i="1" u="sng" dirty="0">
                <a:solidFill>
                  <a:schemeClr val="tx1"/>
                </a:solidFill>
                <a:latin typeface="Century Gothic" panose="020B0502020202020204" pitchFamily="34" charset="0"/>
              </a:rPr>
              <a:t>run</a:t>
            </a:r>
            <a:r>
              <a:rPr lang="en-GB" sz="1200" b="1" i="1" dirty="0">
                <a:solidFill>
                  <a:schemeClr val="tx1"/>
                </a:solidFill>
                <a:latin typeface="Century Gothic" panose="020B0502020202020204" pitchFamily="34" charset="0"/>
              </a:rPr>
              <a:t> for the bus was tiring</a:t>
            </a:r>
            <a:r>
              <a:rPr lang="en-GB" sz="1200" b="1" dirty="0">
                <a:solidFill>
                  <a:schemeClr val="tx1"/>
                </a:solidFill>
                <a:latin typeface="Century Gothic" panose="020B0502020202020204" pitchFamily="34" charset="0"/>
              </a:rPr>
              <a:t>. This distinction may not be necessary for Year 2 but equally can be a misconception. </a:t>
            </a:r>
          </a:p>
          <a:p>
            <a:pPr marL="628650" lvl="1" indent="-171450" fontAlgn="base">
              <a:buFont typeface="Arial" panose="020B0604020202020204" pitchFamily="34" charset="0"/>
              <a:buChar char="•"/>
            </a:pPr>
            <a:r>
              <a:rPr lang="en-GB" sz="1200" b="1" dirty="0">
                <a:solidFill>
                  <a:schemeClr val="tx1"/>
                </a:solidFill>
                <a:latin typeface="Century Gothic" panose="020B0502020202020204" pitchFamily="34" charset="0"/>
              </a:rPr>
              <a:t>The verb </a:t>
            </a:r>
            <a:r>
              <a:rPr lang="en-GB" sz="1200" b="1" i="1" dirty="0">
                <a:solidFill>
                  <a:schemeClr val="tx1"/>
                </a:solidFill>
                <a:latin typeface="Century Gothic" panose="020B0502020202020204" pitchFamily="34" charset="0"/>
              </a:rPr>
              <a:t>‘to be’ </a:t>
            </a:r>
            <a:r>
              <a:rPr lang="en-GB" sz="1200" b="1" dirty="0">
                <a:solidFill>
                  <a:schemeClr val="tx1"/>
                </a:solidFill>
                <a:latin typeface="Century Gothic" panose="020B0502020202020204" pitchFamily="34" charset="0"/>
              </a:rPr>
              <a:t>which describes a state of being, for example: Tom </a:t>
            </a:r>
            <a:r>
              <a:rPr lang="en-GB" sz="1200" b="1" u="sng" dirty="0">
                <a:solidFill>
                  <a:schemeClr val="tx1"/>
                </a:solidFill>
                <a:latin typeface="Century Gothic" panose="020B0502020202020204" pitchFamily="34" charset="0"/>
              </a:rPr>
              <a:t>is</a:t>
            </a:r>
            <a:r>
              <a:rPr lang="en-GB" sz="1200" b="1" dirty="0">
                <a:solidFill>
                  <a:schemeClr val="tx1"/>
                </a:solidFill>
                <a:latin typeface="Century Gothic" panose="020B0502020202020204" pitchFamily="34" charset="0"/>
              </a:rPr>
              <a:t> nine years old.</a:t>
            </a:r>
          </a:p>
          <a:p>
            <a:pPr marL="628650" lvl="1" indent="-171450" fontAlgn="base">
              <a:buFont typeface="Arial" panose="020B0604020202020204" pitchFamily="34" charset="0"/>
              <a:buChar char="•"/>
            </a:pPr>
            <a:r>
              <a:rPr lang="en-GB" sz="1200" b="1" dirty="0">
                <a:solidFill>
                  <a:schemeClr val="tx1"/>
                </a:solidFill>
                <a:latin typeface="Century Gothic" panose="020B0502020202020204" pitchFamily="34" charset="0"/>
              </a:rPr>
              <a:t>Linking verbs which links the noun (or pronoun) to the rest of the sentence, for example: She </a:t>
            </a:r>
            <a:r>
              <a:rPr lang="en-GB" sz="1200" b="1" u="sng" dirty="0">
                <a:solidFill>
                  <a:schemeClr val="tx1"/>
                </a:solidFill>
                <a:latin typeface="Century Gothic" panose="020B0502020202020204" pitchFamily="34" charset="0"/>
              </a:rPr>
              <a:t>likes</a:t>
            </a:r>
            <a:r>
              <a:rPr lang="en-GB" sz="1200" b="1" dirty="0">
                <a:solidFill>
                  <a:schemeClr val="tx1"/>
                </a:solidFill>
                <a:latin typeface="Century Gothic" panose="020B0502020202020204" pitchFamily="34" charset="0"/>
              </a:rPr>
              <a:t> ice cream.</a:t>
            </a:r>
          </a:p>
          <a:p>
            <a:pPr marL="171450" lvl="1" indent="-171450" fontAlgn="base">
              <a:buFont typeface="Arial" panose="020B0604020202020204" pitchFamily="34" charset="0"/>
              <a:buChar char="•"/>
            </a:pPr>
            <a:r>
              <a:rPr lang="en-GB" sz="1200" b="1" dirty="0">
                <a:solidFill>
                  <a:schemeClr val="tx1"/>
                </a:solidFill>
                <a:latin typeface="Century Gothic" panose="020B0502020202020204" pitchFamily="34" charset="0"/>
              </a:rPr>
              <a:t>Please note: In the lesson resource pack for this step, Greater Depth will look at using more than one verb in a sentence, but it will not look at defining the verb forms such as participle. This will be covered in later years.  </a:t>
            </a:r>
          </a:p>
          <a:p>
            <a:pPr lvl="0" defTabSz="457200">
              <a:defRPr/>
            </a:pPr>
            <a:endParaRPr lang="en-GB" sz="1600" dirty="0">
              <a:solidFill>
                <a:prstClr val="black"/>
              </a:solidFill>
              <a:latin typeface="SassoonCRInfantMedium" panose="02000603020000020003" pitchFamily="2" charset="0"/>
            </a:endParaRPr>
          </a:p>
          <a:p>
            <a:pPr fontAlgn="base"/>
            <a:r>
              <a:rPr lang="en-US" sz="1600" b="1" dirty="0">
                <a:solidFill>
                  <a:srgbClr val="000000"/>
                </a:solidFill>
                <a:latin typeface="Century Gothic" panose="020B0502020202020204" pitchFamily="34" charset="0"/>
              </a:rPr>
              <a:t>Focused Questions</a:t>
            </a:r>
            <a:r>
              <a:rPr lang="en-US" sz="1600" dirty="0">
                <a:solidFill>
                  <a:srgbClr val="000000"/>
                </a:solidFill>
                <a:latin typeface="Century Gothic" panose="020B0502020202020204" pitchFamily="34" charset="0"/>
              </a:rPr>
              <a:t>​</a:t>
            </a:r>
            <a:endParaRPr lang="en-US" sz="1600" dirty="0">
              <a:solidFill>
                <a:srgbClr val="000000"/>
              </a:solidFill>
              <a:latin typeface="Segoe UI"/>
            </a:endParaRPr>
          </a:p>
          <a:p>
            <a:pPr fontAlgn="base"/>
            <a:r>
              <a:rPr lang="en-US" sz="2000" dirty="0">
                <a:solidFill>
                  <a:srgbClr val="000000"/>
                </a:solidFill>
                <a:latin typeface="Century Gothic" panose="020B0502020202020204" pitchFamily="34" charset="0"/>
              </a:rPr>
              <a:t>​</a:t>
            </a:r>
            <a:endParaRPr lang="en-US" sz="2000" dirty="0">
              <a:solidFill>
                <a:srgbClr val="000000"/>
              </a:solidFill>
              <a:latin typeface="Segoe UI"/>
            </a:endParaRPr>
          </a:p>
          <a:p>
            <a:pPr marL="171450" indent="-171450" fontAlgn="base">
              <a:buFont typeface="Arial" panose="020B0604020202020204" pitchFamily="34" charset="0"/>
              <a:buChar char="•"/>
            </a:pPr>
            <a:r>
              <a:rPr lang="en-US" sz="1200" b="1" dirty="0">
                <a:solidFill>
                  <a:srgbClr val="000000"/>
                </a:solidFill>
                <a:latin typeface="Century Gothic" panose="020B0502020202020204" pitchFamily="34" charset="0"/>
              </a:rPr>
              <a:t>Does this verb describe an action or state?</a:t>
            </a:r>
            <a:endParaRPr lang="en-US" sz="1200" dirty="0">
              <a:solidFill>
                <a:srgbClr val="000000"/>
              </a:solidFill>
              <a:latin typeface="Arial" panose="020B0604020202020204" pitchFamily="34" charset="0"/>
            </a:endParaRPr>
          </a:p>
          <a:p>
            <a:pPr marL="171450" indent="-171450" fontAlgn="base">
              <a:buFont typeface="Arial" panose="020B0604020202020204" pitchFamily="34" charset="0"/>
              <a:buChar char="•"/>
            </a:pPr>
            <a:r>
              <a:rPr lang="en-US" sz="1200" b="1" dirty="0">
                <a:solidFill>
                  <a:srgbClr val="000000"/>
                </a:solidFill>
                <a:latin typeface="Century Gothic" panose="020B0502020202020204" pitchFamily="34" charset="0"/>
              </a:rPr>
              <a:t>Identify the verb in this sentence.</a:t>
            </a:r>
            <a:endParaRPr lang="en-US" sz="1200" dirty="0">
              <a:solidFill>
                <a:srgbClr val="000000"/>
              </a:solidFill>
              <a:latin typeface="Arial" panose="020B0604020202020204" pitchFamily="34" charset="0"/>
            </a:endParaRPr>
          </a:p>
          <a:p>
            <a:pPr marL="171450" indent="-171450" fontAlgn="base">
              <a:buFont typeface="Arial" panose="020B0604020202020204" pitchFamily="34" charset="0"/>
              <a:buChar char="•"/>
            </a:pPr>
            <a:r>
              <a:rPr lang="en-US" sz="1200" b="1" dirty="0">
                <a:solidFill>
                  <a:srgbClr val="000000"/>
                </a:solidFill>
                <a:latin typeface="Century Gothic" panose="020B0502020202020204" pitchFamily="34" charset="0"/>
              </a:rPr>
              <a:t>What type of verb is used in the sentence?</a:t>
            </a:r>
            <a:r>
              <a:rPr lang="en-US" sz="1200" dirty="0">
                <a:solidFill>
                  <a:srgbClr val="000000"/>
                </a:solidFill>
                <a:latin typeface="Century Gothic" panose="020B0502020202020204" pitchFamily="34" charset="0"/>
              </a:rPr>
              <a:t>​</a:t>
            </a: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20437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Elliott has written this sentence.</a:t>
            </a: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They were delighted that the cake tasted good. </a:t>
            </a: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thinks that he hasn’t used any action verbs. Is he correct? Explain your answer.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Yes because…</a:t>
            </a: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250934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Elliott has written this sentence.</a:t>
            </a: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They were delighted that the cake tasted good. </a:t>
            </a: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thinks that he hasn’t used any action verbs. Is he correct? Explain your answer. </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Yes because ‘were’ is a ‘to be’ verb and ‘tasted’ is a linking verb. </a:t>
            </a: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1388210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50FD-5958-2CA4-4E1A-AB57F341F369}"/>
              </a:ext>
            </a:extLst>
          </p:cNvPr>
          <p:cNvSpPr>
            <a:spLocks noGrp="1"/>
          </p:cNvSpPr>
          <p:nvPr>
            <p:ph type="title"/>
          </p:nvPr>
        </p:nvSpPr>
        <p:spPr/>
        <p:txBody>
          <a:bodyPr/>
          <a:lstStyle/>
          <a:p>
            <a:r>
              <a:rPr lang="en-US" dirty="0">
                <a:ea typeface="Calibri Light"/>
                <a:cs typeface="Calibri Light"/>
              </a:rPr>
              <a:t>Year 2 Home learning</a:t>
            </a:r>
            <a:endParaRPr lang="en-US" dirty="0"/>
          </a:p>
        </p:txBody>
      </p:sp>
      <p:sp>
        <p:nvSpPr>
          <p:cNvPr id="3" name="Content Placeholder 2">
            <a:extLst>
              <a:ext uri="{FF2B5EF4-FFF2-40B4-BE49-F238E27FC236}">
                <a16:creationId xmlns:a16="http://schemas.microsoft.com/office/drawing/2014/main" id="{B2832D30-10FC-3B02-C6F1-22F6C40C61C8}"/>
              </a:ext>
            </a:extLst>
          </p:cNvPr>
          <p:cNvSpPr>
            <a:spLocks noGrp="1"/>
          </p:cNvSpPr>
          <p:nvPr>
            <p:ph idx="1"/>
          </p:nvPr>
        </p:nvSpPr>
        <p:spPr/>
        <p:txBody>
          <a:bodyPr vert="horz" lIns="91440" tIns="45720" rIns="91440" bIns="45720" rtlCol="0" anchor="t">
            <a:normAutofit/>
          </a:bodyPr>
          <a:lstStyle/>
          <a:p>
            <a:r>
              <a:rPr lang="en-US" dirty="0" err="1">
                <a:ea typeface="Calibri"/>
                <a:cs typeface="Calibri"/>
              </a:rPr>
              <a:t>Maths</a:t>
            </a:r>
            <a:r>
              <a:rPr lang="en-US" dirty="0">
                <a:ea typeface="Calibri"/>
                <a:cs typeface="Calibri"/>
              </a:rPr>
              <a:t> – 3D shapes</a:t>
            </a:r>
            <a:endParaRPr lang="en-US" dirty="0"/>
          </a:p>
        </p:txBody>
      </p:sp>
    </p:spTree>
    <p:extLst>
      <p:ext uri="{BB962C8B-B14F-4D97-AF65-F5344CB8AC3E}">
        <p14:creationId xmlns:p14="http://schemas.microsoft.com/office/powerpoint/2010/main" val="829003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ollage of pictures of different shapes&#10;&#10;Description automatically generated">
            <a:extLst>
              <a:ext uri="{FF2B5EF4-FFF2-40B4-BE49-F238E27FC236}">
                <a16:creationId xmlns:a16="http://schemas.microsoft.com/office/drawing/2014/main" id="{85D32C0E-C3F2-732D-32F5-4F2540E6AE7B}"/>
              </a:ext>
            </a:extLst>
          </p:cNvPr>
          <p:cNvPicPr>
            <a:picLocks noChangeAspect="1"/>
          </p:cNvPicPr>
          <p:nvPr/>
        </p:nvPicPr>
        <p:blipFill>
          <a:blip r:embed="rId2"/>
          <a:stretch>
            <a:fillRect/>
          </a:stretch>
        </p:blipFill>
        <p:spPr>
          <a:xfrm>
            <a:off x="361434" y="408027"/>
            <a:ext cx="6235061" cy="4222385"/>
          </a:xfrm>
          <a:prstGeom prst="rect">
            <a:avLst/>
          </a:prstGeom>
        </p:spPr>
      </p:pic>
      <p:pic>
        <p:nvPicPr>
          <p:cNvPr id="7" name="Picture 6">
            <a:extLst>
              <a:ext uri="{FF2B5EF4-FFF2-40B4-BE49-F238E27FC236}">
                <a16:creationId xmlns:a16="http://schemas.microsoft.com/office/drawing/2014/main" id="{716269C1-411E-A6CC-8670-44A2453863E9}"/>
              </a:ext>
            </a:extLst>
          </p:cNvPr>
          <p:cNvPicPr>
            <a:picLocks noChangeAspect="1"/>
          </p:cNvPicPr>
          <p:nvPr/>
        </p:nvPicPr>
        <p:blipFill>
          <a:blip r:embed="rId3"/>
          <a:stretch>
            <a:fillRect/>
          </a:stretch>
        </p:blipFill>
        <p:spPr>
          <a:xfrm>
            <a:off x="363489" y="4629090"/>
            <a:ext cx="6232615" cy="1644695"/>
          </a:xfrm>
          <a:prstGeom prst="rect">
            <a:avLst/>
          </a:prstGeom>
        </p:spPr>
      </p:pic>
      <p:sp>
        <p:nvSpPr>
          <p:cNvPr id="10" name="TextBox 9">
            <a:extLst>
              <a:ext uri="{FF2B5EF4-FFF2-40B4-BE49-F238E27FC236}">
                <a16:creationId xmlns:a16="http://schemas.microsoft.com/office/drawing/2014/main" id="{3BF66ED4-4E31-865B-EF66-F3820673B165}"/>
              </a:ext>
            </a:extLst>
          </p:cNvPr>
          <p:cNvSpPr txBox="1"/>
          <p:nvPr/>
        </p:nvSpPr>
        <p:spPr>
          <a:xfrm>
            <a:off x="6867693" y="3612365"/>
            <a:ext cx="200812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Letterjoin-Air No-Lead 36"/>
              </a:rPr>
              <a:t>B) Complete the activities on the following link and answer the questions below. </a:t>
            </a:r>
            <a:r>
              <a:rPr lang="en-GB" sz="1200" u="sng" dirty="0">
                <a:solidFill>
                  <a:srgbClr val="0000FF"/>
                </a:solidFill>
                <a:cs typeface="Segoe UI"/>
                <a:hlinkClick r:id="rId4"/>
              </a:rPr>
              <a:t>What are the properties of 3D shapes? - BBC Bitesize</a:t>
            </a:r>
            <a:r>
              <a:rPr lang="en-US" sz="1200" dirty="0">
                <a:solidFill>
                  <a:srgbClr val="0000FF"/>
                </a:solidFill>
                <a:ea typeface="Calibri"/>
                <a:cs typeface="Calibri"/>
              </a:rPr>
              <a:t> </a:t>
            </a:r>
            <a:endParaRPr lang="en-US" dirty="0"/>
          </a:p>
        </p:txBody>
      </p:sp>
    </p:spTree>
    <p:extLst>
      <p:ext uri="{BB962C8B-B14F-4D97-AF65-F5344CB8AC3E}">
        <p14:creationId xmlns:p14="http://schemas.microsoft.com/office/powerpoint/2010/main" val="4222091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50FD-5958-2CA4-4E1A-AB57F341F369}"/>
              </a:ext>
            </a:extLst>
          </p:cNvPr>
          <p:cNvSpPr>
            <a:spLocks noGrp="1"/>
          </p:cNvSpPr>
          <p:nvPr>
            <p:ph type="title"/>
          </p:nvPr>
        </p:nvSpPr>
        <p:spPr/>
        <p:txBody>
          <a:bodyPr/>
          <a:lstStyle/>
          <a:p>
            <a:r>
              <a:rPr lang="en-US" dirty="0">
                <a:ea typeface="Calibri Light"/>
                <a:cs typeface="Calibri Light"/>
              </a:rPr>
              <a:t>Year 2 Home learning</a:t>
            </a:r>
            <a:endParaRPr lang="en-US" dirty="0"/>
          </a:p>
        </p:txBody>
      </p:sp>
      <p:sp>
        <p:nvSpPr>
          <p:cNvPr id="3" name="Content Placeholder 2">
            <a:extLst>
              <a:ext uri="{FF2B5EF4-FFF2-40B4-BE49-F238E27FC236}">
                <a16:creationId xmlns:a16="http://schemas.microsoft.com/office/drawing/2014/main" id="{B2832D30-10FC-3B02-C6F1-22F6C40C61C8}"/>
              </a:ext>
            </a:extLst>
          </p:cNvPr>
          <p:cNvSpPr>
            <a:spLocks noGrp="1"/>
          </p:cNvSpPr>
          <p:nvPr>
            <p:ph idx="1"/>
          </p:nvPr>
        </p:nvSpPr>
        <p:spPr/>
        <p:txBody>
          <a:bodyPr vert="horz" lIns="91440" tIns="45720" rIns="91440" bIns="45720" rtlCol="0" anchor="t">
            <a:normAutofit/>
          </a:bodyPr>
          <a:lstStyle/>
          <a:p>
            <a:r>
              <a:rPr lang="en-US" dirty="0">
                <a:ea typeface="Calibri"/>
                <a:cs typeface="Calibri"/>
              </a:rPr>
              <a:t>Geography – Mega structures​</a:t>
            </a:r>
          </a:p>
        </p:txBody>
      </p:sp>
    </p:spTree>
    <p:extLst>
      <p:ext uri="{BB962C8B-B14F-4D97-AF65-F5344CB8AC3E}">
        <p14:creationId xmlns:p14="http://schemas.microsoft.com/office/powerpoint/2010/main" val="1634112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BC5A-1038-439F-BDC3-0DB08970331A}"/>
              </a:ext>
            </a:extLst>
          </p:cNvPr>
          <p:cNvSpPr>
            <a:spLocks noGrp="1"/>
          </p:cNvSpPr>
          <p:nvPr>
            <p:ph type="ctrTitle"/>
          </p:nvPr>
        </p:nvSpPr>
        <p:spPr>
          <a:xfrm>
            <a:off x="220436" y="906236"/>
            <a:ext cx="8719457" cy="701278"/>
          </a:xfrm>
          <a:solidFill>
            <a:schemeClr val="bg1"/>
          </a:solidFill>
          <a:ln>
            <a:solidFill>
              <a:schemeClr val="tx1"/>
            </a:solidFill>
          </a:ln>
        </p:spPr>
        <p:txBody>
          <a:bodyPr/>
          <a:lstStyle/>
          <a:p>
            <a:r>
              <a:rPr lang="en-GB" dirty="0"/>
              <a:t>Megastructures</a:t>
            </a:r>
          </a:p>
        </p:txBody>
      </p:sp>
      <p:sp>
        <p:nvSpPr>
          <p:cNvPr id="3" name="Subtitle 2">
            <a:extLst>
              <a:ext uri="{FF2B5EF4-FFF2-40B4-BE49-F238E27FC236}">
                <a16:creationId xmlns:a16="http://schemas.microsoft.com/office/drawing/2014/main" id="{358E9F59-E33A-4865-B8AE-A6A912DCA03F}"/>
              </a:ext>
            </a:extLst>
          </p:cNvPr>
          <p:cNvSpPr>
            <a:spLocks noGrp="1"/>
          </p:cNvSpPr>
          <p:nvPr>
            <p:ph type="subTitle" idx="1"/>
          </p:nvPr>
        </p:nvSpPr>
        <p:spPr>
          <a:xfrm>
            <a:off x="1387928" y="5250487"/>
            <a:ext cx="6858000" cy="701278"/>
          </a:xfrm>
          <a:solidFill>
            <a:schemeClr val="bg1"/>
          </a:solidFill>
        </p:spPr>
        <p:txBody>
          <a:bodyPr/>
          <a:lstStyle/>
          <a:p>
            <a:r>
              <a:rPr lang="en-GB" dirty="0"/>
              <a:t>What are they and why are they important?</a:t>
            </a:r>
          </a:p>
        </p:txBody>
      </p:sp>
    </p:spTree>
    <p:extLst>
      <p:ext uri="{BB962C8B-B14F-4D97-AF65-F5344CB8AC3E}">
        <p14:creationId xmlns:p14="http://schemas.microsoft.com/office/powerpoint/2010/main" val="2726174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BC5A-1038-439F-BDC3-0DB08970331A}"/>
              </a:ext>
            </a:extLst>
          </p:cNvPr>
          <p:cNvSpPr>
            <a:spLocks noGrp="1"/>
          </p:cNvSpPr>
          <p:nvPr>
            <p:ph type="ctrTitle"/>
          </p:nvPr>
        </p:nvSpPr>
        <p:spPr>
          <a:xfrm>
            <a:off x="73479" y="906236"/>
            <a:ext cx="8890907" cy="701278"/>
          </a:xfrm>
          <a:solidFill>
            <a:schemeClr val="bg1"/>
          </a:solidFill>
          <a:ln>
            <a:solidFill>
              <a:schemeClr val="tx1"/>
            </a:solidFill>
          </a:ln>
        </p:spPr>
        <p:txBody>
          <a:bodyPr>
            <a:normAutofit fontScale="90000"/>
          </a:bodyPr>
          <a:lstStyle/>
          <a:p>
            <a:r>
              <a:rPr lang="en-GB" sz="2400" dirty="0"/>
              <a:t>A megastructure is a very large and impressive building or structure made by humans.</a:t>
            </a:r>
          </a:p>
        </p:txBody>
      </p:sp>
      <p:sp>
        <p:nvSpPr>
          <p:cNvPr id="3" name="Subtitle 2">
            <a:extLst>
              <a:ext uri="{FF2B5EF4-FFF2-40B4-BE49-F238E27FC236}">
                <a16:creationId xmlns:a16="http://schemas.microsoft.com/office/drawing/2014/main" id="{358E9F59-E33A-4865-B8AE-A6A912DCA03F}"/>
              </a:ext>
            </a:extLst>
          </p:cNvPr>
          <p:cNvSpPr>
            <a:spLocks noGrp="1"/>
          </p:cNvSpPr>
          <p:nvPr>
            <p:ph type="subTitle" idx="1"/>
          </p:nvPr>
        </p:nvSpPr>
        <p:spPr>
          <a:xfrm>
            <a:off x="73479" y="1861458"/>
            <a:ext cx="2775857" cy="1567542"/>
          </a:xfrm>
          <a:solidFill>
            <a:schemeClr val="bg1"/>
          </a:solidFill>
        </p:spPr>
        <p:txBody>
          <a:bodyPr/>
          <a:lstStyle/>
          <a:p>
            <a:r>
              <a:rPr lang="en-GB" dirty="0"/>
              <a:t>They are –</a:t>
            </a:r>
          </a:p>
          <a:p>
            <a:pPr marL="257175" indent="-257175">
              <a:buFont typeface="Arial" panose="020B0604020202020204" pitchFamily="34" charset="0"/>
              <a:buChar char="•"/>
            </a:pPr>
            <a:r>
              <a:rPr lang="en-GB" dirty="0"/>
              <a:t>Large </a:t>
            </a:r>
          </a:p>
          <a:p>
            <a:pPr marL="257175" indent="-257175">
              <a:buFont typeface="Arial" panose="020B0604020202020204" pitchFamily="34" charset="0"/>
              <a:buChar char="•"/>
            </a:pPr>
            <a:r>
              <a:rPr lang="en-GB" dirty="0"/>
              <a:t>Complex</a:t>
            </a:r>
          </a:p>
          <a:p>
            <a:pPr marL="257175" indent="-257175">
              <a:buFont typeface="Arial" panose="020B0604020202020204" pitchFamily="34" charset="0"/>
              <a:buChar char="•"/>
            </a:pPr>
            <a:r>
              <a:rPr lang="en-GB" dirty="0"/>
              <a:t>Serve a purpose</a:t>
            </a:r>
          </a:p>
        </p:txBody>
      </p:sp>
      <p:pic>
        <p:nvPicPr>
          <p:cNvPr id="8" name="Picture 7">
            <a:extLst>
              <a:ext uri="{FF2B5EF4-FFF2-40B4-BE49-F238E27FC236}">
                <a16:creationId xmlns:a16="http://schemas.microsoft.com/office/drawing/2014/main" id="{9DCD40D0-C8D7-4106-B0DA-A2ED3F51FD45}"/>
              </a:ext>
            </a:extLst>
          </p:cNvPr>
          <p:cNvPicPr>
            <a:picLocks noChangeAspect="1"/>
          </p:cNvPicPr>
          <p:nvPr/>
        </p:nvPicPr>
        <p:blipFill>
          <a:blip r:embed="rId3"/>
          <a:stretch>
            <a:fillRect/>
          </a:stretch>
        </p:blipFill>
        <p:spPr>
          <a:xfrm>
            <a:off x="3041876" y="2405658"/>
            <a:ext cx="5738132" cy="3227699"/>
          </a:xfrm>
          <a:prstGeom prst="rect">
            <a:avLst/>
          </a:prstGeom>
        </p:spPr>
      </p:pic>
    </p:spTree>
    <p:extLst>
      <p:ext uri="{BB962C8B-B14F-4D97-AF65-F5344CB8AC3E}">
        <p14:creationId xmlns:p14="http://schemas.microsoft.com/office/powerpoint/2010/main" val="1135685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BC5A-1038-439F-BDC3-0DB08970331A}"/>
              </a:ext>
            </a:extLst>
          </p:cNvPr>
          <p:cNvSpPr>
            <a:spLocks noGrp="1"/>
          </p:cNvSpPr>
          <p:nvPr>
            <p:ph type="ctrTitle"/>
          </p:nvPr>
        </p:nvSpPr>
        <p:spPr>
          <a:xfrm>
            <a:off x="73479" y="906236"/>
            <a:ext cx="8890907" cy="701278"/>
          </a:xfrm>
          <a:solidFill>
            <a:schemeClr val="bg1"/>
          </a:solidFill>
          <a:ln>
            <a:solidFill>
              <a:schemeClr val="tx1"/>
            </a:solidFill>
          </a:ln>
        </p:spPr>
        <p:txBody>
          <a:bodyPr>
            <a:normAutofit/>
          </a:bodyPr>
          <a:lstStyle/>
          <a:p>
            <a:r>
              <a:rPr lang="en-GB" sz="2400" dirty="0"/>
              <a:t>Burj Khalifa</a:t>
            </a:r>
          </a:p>
        </p:txBody>
      </p:sp>
      <p:sp>
        <p:nvSpPr>
          <p:cNvPr id="3" name="Subtitle 2">
            <a:extLst>
              <a:ext uri="{FF2B5EF4-FFF2-40B4-BE49-F238E27FC236}">
                <a16:creationId xmlns:a16="http://schemas.microsoft.com/office/drawing/2014/main" id="{358E9F59-E33A-4865-B8AE-A6A912DCA03F}"/>
              </a:ext>
            </a:extLst>
          </p:cNvPr>
          <p:cNvSpPr>
            <a:spLocks noGrp="1"/>
          </p:cNvSpPr>
          <p:nvPr>
            <p:ph type="subTitle" idx="1"/>
          </p:nvPr>
        </p:nvSpPr>
        <p:spPr>
          <a:xfrm>
            <a:off x="4572000" y="1861458"/>
            <a:ext cx="4392386" cy="3918857"/>
          </a:xfrm>
          <a:solidFill>
            <a:schemeClr val="bg1"/>
          </a:solidFill>
        </p:spPr>
        <p:txBody>
          <a:bodyPr>
            <a:normAutofit lnSpcReduction="10000"/>
          </a:bodyPr>
          <a:lstStyle/>
          <a:p>
            <a:endParaRPr lang="en-GB" sz="2100" dirty="0">
              <a:latin typeface="Letterjoin-Air Plus 36" panose="02000805000000020003" pitchFamily="50" charset="0"/>
            </a:endParaRPr>
          </a:p>
          <a:p>
            <a:r>
              <a:rPr lang="en-GB" sz="2100" dirty="0">
                <a:latin typeface="Letterjoin-Air Plus 36" panose="02000805000000020003" pitchFamily="50" charset="0"/>
              </a:rPr>
              <a:t>The Burj Khalifa is the tallest building in the world, shaped like a shiny rocket reaching into the sky. It's in Dubai and has places to live, work, and visit. A super-fast lift takes you to the top, where you can see for miles, like a bird. At night, it sparkles with lights and has amazing shows with fountains that dance!</a:t>
            </a:r>
          </a:p>
        </p:txBody>
      </p:sp>
      <p:pic>
        <p:nvPicPr>
          <p:cNvPr id="2050" name="Picture 2" descr="See the source image">
            <a:extLst>
              <a:ext uri="{FF2B5EF4-FFF2-40B4-BE49-F238E27FC236}">
                <a16:creationId xmlns:a16="http://schemas.microsoft.com/office/drawing/2014/main" id="{CAC78E5E-6105-44DC-A582-5D09FE099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9" y="1861458"/>
            <a:ext cx="4150178" cy="391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522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BC5A-1038-439F-BDC3-0DB08970331A}"/>
              </a:ext>
            </a:extLst>
          </p:cNvPr>
          <p:cNvSpPr>
            <a:spLocks noGrp="1"/>
          </p:cNvSpPr>
          <p:nvPr>
            <p:ph type="ctrTitle"/>
          </p:nvPr>
        </p:nvSpPr>
        <p:spPr>
          <a:xfrm>
            <a:off x="73479" y="906236"/>
            <a:ext cx="8890907" cy="701278"/>
          </a:xfrm>
          <a:solidFill>
            <a:schemeClr val="bg1"/>
          </a:solidFill>
          <a:ln>
            <a:solidFill>
              <a:schemeClr val="tx1"/>
            </a:solidFill>
          </a:ln>
        </p:spPr>
        <p:txBody>
          <a:bodyPr>
            <a:normAutofit/>
          </a:bodyPr>
          <a:lstStyle/>
          <a:p>
            <a:r>
              <a:rPr lang="en-GB" sz="2400" dirty="0"/>
              <a:t>The Great Wall of China</a:t>
            </a:r>
          </a:p>
        </p:txBody>
      </p:sp>
      <p:sp>
        <p:nvSpPr>
          <p:cNvPr id="3" name="Subtitle 2">
            <a:extLst>
              <a:ext uri="{FF2B5EF4-FFF2-40B4-BE49-F238E27FC236}">
                <a16:creationId xmlns:a16="http://schemas.microsoft.com/office/drawing/2014/main" id="{358E9F59-E33A-4865-B8AE-A6A912DCA03F}"/>
              </a:ext>
            </a:extLst>
          </p:cNvPr>
          <p:cNvSpPr>
            <a:spLocks noGrp="1"/>
          </p:cNvSpPr>
          <p:nvPr>
            <p:ph type="subTitle" idx="1"/>
          </p:nvPr>
        </p:nvSpPr>
        <p:spPr>
          <a:xfrm>
            <a:off x="4114800" y="1861458"/>
            <a:ext cx="4955722" cy="3918857"/>
          </a:xfrm>
          <a:solidFill>
            <a:schemeClr val="bg1"/>
          </a:solidFill>
        </p:spPr>
        <p:txBody>
          <a:bodyPr>
            <a:normAutofit fontScale="70000" lnSpcReduction="20000"/>
          </a:bodyPr>
          <a:lstStyle/>
          <a:p>
            <a:pPr algn="l"/>
            <a:endParaRPr lang="en-GB" sz="2100" dirty="0">
              <a:latin typeface="Letterjoin-Air No-Lead 36" panose="02000805000000020003" pitchFamily="50" charset="0"/>
            </a:endParaRPr>
          </a:p>
          <a:p>
            <a:pPr algn="l">
              <a:lnSpc>
                <a:spcPct val="120000"/>
              </a:lnSpc>
            </a:pPr>
            <a:r>
              <a:rPr lang="en-GB" sz="2475" dirty="0">
                <a:latin typeface="Letterjoin-Air No-Lead 36" panose="02000805000000020003" pitchFamily="50" charset="0"/>
              </a:rPr>
              <a:t>The Great Wall of China is a giant wall that stretches across hills and valleys, winding like a long dragon. It was built a very long time ago to protect people and help soldiers see far away. The wall is so big you could walk on it for days! It’s made of stones and bricks, with watchtowers along the way. Today, people visit to see its amazing size and learn about its history. It’s one of the world’s most famous landmarks!</a:t>
            </a:r>
          </a:p>
        </p:txBody>
      </p:sp>
      <p:pic>
        <p:nvPicPr>
          <p:cNvPr id="3074" name="Picture 2" descr="Image result for the great wall of china">
            <a:extLst>
              <a:ext uri="{FF2B5EF4-FFF2-40B4-BE49-F238E27FC236}">
                <a16:creationId xmlns:a16="http://schemas.microsoft.com/office/drawing/2014/main" id="{DD530711-21DF-40D3-8588-B6C7214FB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8" y="1861458"/>
            <a:ext cx="3818610" cy="252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685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BC5A-1038-439F-BDC3-0DB08970331A}"/>
              </a:ext>
            </a:extLst>
          </p:cNvPr>
          <p:cNvSpPr>
            <a:spLocks noGrp="1"/>
          </p:cNvSpPr>
          <p:nvPr>
            <p:ph type="ctrTitle"/>
          </p:nvPr>
        </p:nvSpPr>
        <p:spPr>
          <a:xfrm>
            <a:off x="73479" y="906236"/>
            <a:ext cx="8890907" cy="701278"/>
          </a:xfrm>
          <a:solidFill>
            <a:schemeClr val="bg1"/>
          </a:solidFill>
          <a:ln>
            <a:solidFill>
              <a:schemeClr val="tx1"/>
            </a:solidFill>
          </a:ln>
        </p:spPr>
        <p:txBody>
          <a:bodyPr>
            <a:normAutofit/>
          </a:bodyPr>
          <a:lstStyle/>
          <a:p>
            <a:r>
              <a:rPr lang="en-GB" sz="2400" dirty="0">
                <a:latin typeface="Letterjoin-Air No-Lead 36" panose="02000805000000020003" pitchFamily="50" charset="0"/>
              </a:rPr>
              <a:t>The Sydney Opera House</a:t>
            </a:r>
          </a:p>
        </p:txBody>
      </p:sp>
      <p:sp>
        <p:nvSpPr>
          <p:cNvPr id="3" name="Subtitle 2">
            <a:extLst>
              <a:ext uri="{FF2B5EF4-FFF2-40B4-BE49-F238E27FC236}">
                <a16:creationId xmlns:a16="http://schemas.microsoft.com/office/drawing/2014/main" id="{358E9F59-E33A-4865-B8AE-A6A912DCA03F}"/>
              </a:ext>
            </a:extLst>
          </p:cNvPr>
          <p:cNvSpPr>
            <a:spLocks noGrp="1"/>
          </p:cNvSpPr>
          <p:nvPr>
            <p:ph type="subTitle" idx="1"/>
          </p:nvPr>
        </p:nvSpPr>
        <p:spPr>
          <a:xfrm>
            <a:off x="4114800" y="1861458"/>
            <a:ext cx="4955722" cy="3918857"/>
          </a:xfrm>
          <a:solidFill>
            <a:schemeClr val="bg1"/>
          </a:solidFill>
        </p:spPr>
        <p:txBody>
          <a:bodyPr>
            <a:normAutofit fontScale="92500" lnSpcReduction="20000"/>
          </a:bodyPr>
          <a:lstStyle/>
          <a:p>
            <a:pPr algn="l"/>
            <a:endParaRPr lang="en-GB" sz="2100" dirty="0">
              <a:latin typeface="Letterjoin-Air No-Lead 36" panose="02000805000000020003" pitchFamily="50" charset="0"/>
            </a:endParaRPr>
          </a:p>
          <a:p>
            <a:pPr algn="l">
              <a:lnSpc>
                <a:spcPct val="120000"/>
              </a:lnSpc>
            </a:pPr>
            <a:r>
              <a:rPr lang="en-GB" sz="2700" dirty="0">
                <a:latin typeface="Letterjoin-Air Plus 36" panose="02000805000000020003" pitchFamily="50" charset="0"/>
              </a:rPr>
              <a:t>The Sydney Opera House is a famous building in Australia that looks like giant white sails or seashells floating on the water. It’s by the Sydney Harbour and is used for concerts, plays, and shows.</a:t>
            </a:r>
            <a:endParaRPr lang="en-GB" sz="2475" dirty="0">
              <a:latin typeface="Letterjoin-Air Plus 36" panose="02000805000000020003" pitchFamily="50" charset="0"/>
            </a:endParaRPr>
          </a:p>
        </p:txBody>
      </p:sp>
      <p:pic>
        <p:nvPicPr>
          <p:cNvPr id="4098" name="Picture 2" descr="Image result for sydney opera house">
            <a:extLst>
              <a:ext uri="{FF2B5EF4-FFF2-40B4-BE49-F238E27FC236}">
                <a16:creationId xmlns:a16="http://schemas.microsoft.com/office/drawing/2014/main" id="{2023AD13-B28C-44F9-81D4-F8F51035E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9" y="2377849"/>
            <a:ext cx="3993512" cy="283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1 – Word Classes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Different Types of Verbs</a:t>
            </a:r>
            <a:endParaRPr lang="en-GB" sz="1200"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401100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BC5A-1038-439F-BDC3-0DB08970331A}"/>
              </a:ext>
            </a:extLst>
          </p:cNvPr>
          <p:cNvSpPr>
            <a:spLocks noGrp="1"/>
          </p:cNvSpPr>
          <p:nvPr>
            <p:ph type="ctrTitle"/>
          </p:nvPr>
        </p:nvSpPr>
        <p:spPr>
          <a:xfrm>
            <a:off x="73480" y="936994"/>
            <a:ext cx="2972750" cy="701278"/>
          </a:xfrm>
          <a:solidFill>
            <a:schemeClr val="bg1"/>
          </a:solidFill>
          <a:ln>
            <a:solidFill>
              <a:schemeClr val="tx1"/>
            </a:solidFill>
          </a:ln>
        </p:spPr>
        <p:txBody>
          <a:bodyPr>
            <a:normAutofit fontScale="90000"/>
          </a:bodyPr>
          <a:lstStyle/>
          <a:p>
            <a:r>
              <a:rPr lang="en-GB" sz="2400" dirty="0">
                <a:latin typeface="Letterjoin-Air No-Lead 36" panose="02000805000000020003" pitchFamily="50" charset="0"/>
              </a:rPr>
              <a:t>What makes them special?</a:t>
            </a:r>
          </a:p>
        </p:txBody>
      </p:sp>
      <p:pic>
        <p:nvPicPr>
          <p:cNvPr id="1026" name="Picture 2" descr="Image result for golden gate bridge">
            <a:extLst>
              <a:ext uri="{FF2B5EF4-FFF2-40B4-BE49-F238E27FC236}">
                <a16:creationId xmlns:a16="http://schemas.microsoft.com/office/drawing/2014/main" id="{E7875608-29F6-4004-967F-84CD9EA64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57" y="3548404"/>
            <a:ext cx="3335867" cy="22319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D0CB68E-E4A7-4A67-8A98-209742870EEA}"/>
              </a:ext>
            </a:extLst>
          </p:cNvPr>
          <p:cNvPicPr>
            <a:picLocks noChangeAspect="1"/>
          </p:cNvPicPr>
          <p:nvPr/>
        </p:nvPicPr>
        <p:blipFill>
          <a:blip r:embed="rId4"/>
          <a:stretch>
            <a:fillRect/>
          </a:stretch>
        </p:blipFill>
        <p:spPr>
          <a:xfrm>
            <a:off x="4692176" y="3108220"/>
            <a:ext cx="4168468" cy="2672095"/>
          </a:xfrm>
          <a:prstGeom prst="rect">
            <a:avLst/>
          </a:prstGeom>
        </p:spPr>
      </p:pic>
      <p:sp>
        <p:nvSpPr>
          <p:cNvPr id="9" name="Title 1">
            <a:extLst>
              <a:ext uri="{FF2B5EF4-FFF2-40B4-BE49-F238E27FC236}">
                <a16:creationId xmlns:a16="http://schemas.microsoft.com/office/drawing/2014/main" id="{F4E75927-8408-4799-90E7-57C96BF97F26}"/>
              </a:ext>
            </a:extLst>
          </p:cNvPr>
          <p:cNvSpPr txBox="1">
            <a:spLocks/>
          </p:cNvSpPr>
          <p:nvPr/>
        </p:nvSpPr>
        <p:spPr>
          <a:xfrm>
            <a:off x="283357" y="2420236"/>
            <a:ext cx="2972750" cy="459474"/>
          </a:xfrm>
          <a:prstGeom prst="rect">
            <a:avLst/>
          </a:prstGeom>
          <a:solidFill>
            <a:schemeClr val="bg1"/>
          </a:solidFill>
          <a:ln>
            <a:solidFill>
              <a:schemeClr val="tx1"/>
            </a:solidFill>
          </a:ln>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Letterjoin-Air No-Lead 36" panose="02000805000000020003" pitchFamily="50" charset="0"/>
              </a:rPr>
              <a:t>Help people </a:t>
            </a:r>
          </a:p>
        </p:txBody>
      </p:sp>
      <p:sp>
        <p:nvSpPr>
          <p:cNvPr id="10" name="Title 1">
            <a:extLst>
              <a:ext uri="{FF2B5EF4-FFF2-40B4-BE49-F238E27FC236}">
                <a16:creationId xmlns:a16="http://schemas.microsoft.com/office/drawing/2014/main" id="{9B1D76CC-6C0E-4E1B-A1C2-FF86CEE6EA25}"/>
              </a:ext>
            </a:extLst>
          </p:cNvPr>
          <p:cNvSpPr txBox="1">
            <a:spLocks/>
          </p:cNvSpPr>
          <p:nvPr/>
        </p:nvSpPr>
        <p:spPr>
          <a:xfrm>
            <a:off x="5409874" y="2275754"/>
            <a:ext cx="2972750" cy="603956"/>
          </a:xfrm>
          <a:prstGeom prst="rect">
            <a:avLst/>
          </a:prstGeom>
          <a:solidFill>
            <a:schemeClr val="bg1"/>
          </a:solidFill>
          <a:ln>
            <a:solidFill>
              <a:schemeClr val="tx1"/>
            </a:solidFill>
          </a:ln>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Letterjoin-Air No-Lead 36" panose="02000805000000020003" pitchFamily="50" charset="0"/>
              </a:rPr>
              <a:t>Solve problems</a:t>
            </a:r>
          </a:p>
        </p:txBody>
      </p:sp>
    </p:spTree>
    <p:extLst>
      <p:ext uri="{BB962C8B-B14F-4D97-AF65-F5344CB8AC3E}">
        <p14:creationId xmlns:p14="http://schemas.microsoft.com/office/powerpoint/2010/main" val="2033006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0CB68E-E4A7-4A67-8A98-209742870EEA}"/>
              </a:ext>
            </a:extLst>
          </p:cNvPr>
          <p:cNvPicPr>
            <a:picLocks noChangeAspect="1"/>
          </p:cNvPicPr>
          <p:nvPr/>
        </p:nvPicPr>
        <p:blipFill>
          <a:blip r:embed="rId3"/>
          <a:stretch>
            <a:fillRect/>
          </a:stretch>
        </p:blipFill>
        <p:spPr>
          <a:xfrm>
            <a:off x="4692176" y="3108220"/>
            <a:ext cx="4168468" cy="2672095"/>
          </a:xfrm>
          <a:prstGeom prst="rect">
            <a:avLst/>
          </a:prstGeom>
        </p:spPr>
      </p:pic>
      <p:sp>
        <p:nvSpPr>
          <p:cNvPr id="10" name="Title 1">
            <a:extLst>
              <a:ext uri="{FF2B5EF4-FFF2-40B4-BE49-F238E27FC236}">
                <a16:creationId xmlns:a16="http://schemas.microsoft.com/office/drawing/2014/main" id="{9B1D76CC-6C0E-4E1B-A1C2-FF86CEE6EA25}"/>
              </a:ext>
            </a:extLst>
          </p:cNvPr>
          <p:cNvSpPr txBox="1">
            <a:spLocks/>
          </p:cNvSpPr>
          <p:nvPr/>
        </p:nvSpPr>
        <p:spPr>
          <a:xfrm>
            <a:off x="5409874" y="2275754"/>
            <a:ext cx="2972750" cy="603956"/>
          </a:xfrm>
          <a:prstGeom prst="rect">
            <a:avLst/>
          </a:prstGeom>
          <a:solidFill>
            <a:schemeClr val="bg1"/>
          </a:solidFill>
          <a:ln>
            <a:solidFill>
              <a:schemeClr val="tx1"/>
            </a:solidFill>
          </a:ln>
        </p:spPr>
        <p:txBody>
          <a:bodyPr vert="horz" lIns="68580" tIns="34290" rIns="68580" bIns="3429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Letterjoin-Air No-Lead 36" panose="02000805000000020003" pitchFamily="50" charset="0"/>
              </a:rPr>
              <a:t>Provides power to over 1 millions homes.</a:t>
            </a:r>
          </a:p>
        </p:txBody>
      </p:sp>
      <p:pic>
        <p:nvPicPr>
          <p:cNvPr id="2050" name="Picture 2" descr="Image result for great wall of china">
            <a:extLst>
              <a:ext uri="{FF2B5EF4-FFF2-40B4-BE49-F238E27FC236}">
                <a16:creationId xmlns:a16="http://schemas.microsoft.com/office/drawing/2014/main" id="{340D598B-A114-401E-9977-48860DB971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91" y="2648313"/>
            <a:ext cx="3184202" cy="313200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B1C8AD31-FFE7-492E-9FE7-E9F5F09F608B}"/>
              </a:ext>
            </a:extLst>
          </p:cNvPr>
          <p:cNvSpPr txBox="1">
            <a:spLocks/>
          </p:cNvSpPr>
          <p:nvPr/>
        </p:nvSpPr>
        <p:spPr>
          <a:xfrm>
            <a:off x="339043" y="1781446"/>
            <a:ext cx="2972750" cy="603956"/>
          </a:xfrm>
          <a:prstGeom prst="rect">
            <a:avLst/>
          </a:prstGeom>
          <a:solidFill>
            <a:schemeClr val="bg1"/>
          </a:solidFill>
          <a:ln>
            <a:solidFill>
              <a:schemeClr val="tx1"/>
            </a:solidFill>
          </a:ln>
        </p:spPr>
        <p:txBody>
          <a:bodyPr vert="horz" lIns="68580" tIns="34290" rIns="68580" bIns="3429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Letterjoin-Air No-Lead 36" panose="02000805000000020003" pitchFamily="50" charset="0"/>
              </a:rPr>
              <a:t>The great wall of China is over 13000 miles long.</a:t>
            </a:r>
          </a:p>
        </p:txBody>
      </p:sp>
    </p:spTree>
    <p:extLst>
      <p:ext uri="{BB962C8B-B14F-4D97-AF65-F5344CB8AC3E}">
        <p14:creationId xmlns:p14="http://schemas.microsoft.com/office/powerpoint/2010/main" val="2146752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654887-2BBA-45F2-909B-FD7F187780AD}"/>
              </a:ext>
            </a:extLst>
          </p:cNvPr>
          <p:cNvPicPr>
            <a:picLocks noChangeAspect="1"/>
          </p:cNvPicPr>
          <p:nvPr/>
        </p:nvPicPr>
        <p:blipFill>
          <a:blip r:embed="rId2"/>
          <a:stretch>
            <a:fillRect/>
          </a:stretch>
        </p:blipFill>
        <p:spPr>
          <a:xfrm>
            <a:off x="1150035" y="1640607"/>
            <a:ext cx="7039742" cy="4018957"/>
          </a:xfrm>
          <a:prstGeom prst="rect">
            <a:avLst/>
          </a:prstGeom>
        </p:spPr>
      </p:pic>
      <p:sp>
        <p:nvSpPr>
          <p:cNvPr id="10" name="TextBox 9">
            <a:extLst>
              <a:ext uri="{FF2B5EF4-FFF2-40B4-BE49-F238E27FC236}">
                <a16:creationId xmlns:a16="http://schemas.microsoft.com/office/drawing/2014/main" id="{1DDBABA8-BF92-4420-8EB3-257D711DB331}"/>
              </a:ext>
            </a:extLst>
          </p:cNvPr>
          <p:cNvSpPr txBox="1"/>
          <p:nvPr/>
        </p:nvSpPr>
        <p:spPr>
          <a:xfrm>
            <a:off x="411480" y="1078817"/>
            <a:ext cx="8145194" cy="300082"/>
          </a:xfrm>
          <a:prstGeom prst="rect">
            <a:avLst/>
          </a:prstGeom>
          <a:noFill/>
        </p:spPr>
        <p:txBody>
          <a:bodyPr wrap="square" rtlCol="0">
            <a:spAutoFit/>
          </a:bodyPr>
          <a:lstStyle/>
          <a:p>
            <a:r>
              <a:rPr lang="en-GB" sz="1350" dirty="0"/>
              <a:t>Read the information about the Burj Khalifa and answer the questions on the next slide.</a:t>
            </a:r>
          </a:p>
        </p:txBody>
      </p:sp>
    </p:spTree>
    <p:extLst>
      <p:ext uri="{BB962C8B-B14F-4D97-AF65-F5344CB8AC3E}">
        <p14:creationId xmlns:p14="http://schemas.microsoft.com/office/powerpoint/2010/main" val="3992863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6DE13C-6059-4052-BD1D-5871F2B6125C}"/>
              </a:ext>
            </a:extLst>
          </p:cNvPr>
          <p:cNvPicPr>
            <a:picLocks noChangeAspect="1"/>
          </p:cNvPicPr>
          <p:nvPr/>
        </p:nvPicPr>
        <p:blipFill>
          <a:blip r:embed="rId2"/>
          <a:stretch>
            <a:fillRect/>
          </a:stretch>
        </p:blipFill>
        <p:spPr>
          <a:xfrm>
            <a:off x="1128933" y="1463215"/>
            <a:ext cx="7142786" cy="3931570"/>
          </a:xfrm>
          <a:prstGeom prst="rect">
            <a:avLst/>
          </a:prstGeom>
        </p:spPr>
      </p:pic>
    </p:spTree>
    <p:extLst>
      <p:ext uri="{BB962C8B-B14F-4D97-AF65-F5344CB8AC3E}">
        <p14:creationId xmlns:p14="http://schemas.microsoft.com/office/powerpoint/2010/main" val="4132219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C43F-F661-4AD3-906F-0A3CA4889FE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C12BA2C-D94B-4F0F-B3D0-ED93B73F899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C0285A2-B88E-4F05-BB89-64F0ACA42878}"/>
              </a:ext>
            </a:extLst>
          </p:cNvPr>
          <p:cNvPicPr>
            <a:picLocks noChangeAspect="1"/>
          </p:cNvPicPr>
          <p:nvPr/>
        </p:nvPicPr>
        <p:blipFill>
          <a:blip r:embed="rId2"/>
          <a:stretch>
            <a:fillRect/>
          </a:stretch>
        </p:blipFill>
        <p:spPr>
          <a:xfrm>
            <a:off x="383023" y="1084570"/>
            <a:ext cx="8532961" cy="4642337"/>
          </a:xfrm>
          <a:prstGeom prst="rect">
            <a:avLst/>
          </a:prstGeom>
        </p:spPr>
      </p:pic>
    </p:spTree>
    <p:extLst>
      <p:ext uri="{BB962C8B-B14F-4D97-AF65-F5344CB8AC3E}">
        <p14:creationId xmlns:p14="http://schemas.microsoft.com/office/powerpoint/2010/main" val="1745847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D2C13E-892E-49C3-8551-9E51FD545982}"/>
              </a:ext>
            </a:extLst>
          </p:cNvPr>
          <p:cNvPicPr>
            <a:picLocks noChangeAspect="1"/>
          </p:cNvPicPr>
          <p:nvPr/>
        </p:nvPicPr>
        <p:blipFill>
          <a:blip r:embed="rId2"/>
          <a:stretch>
            <a:fillRect/>
          </a:stretch>
        </p:blipFill>
        <p:spPr>
          <a:xfrm>
            <a:off x="773723" y="1007311"/>
            <a:ext cx="7596554" cy="4843379"/>
          </a:xfrm>
          <a:prstGeom prst="rect">
            <a:avLst/>
          </a:prstGeom>
        </p:spPr>
      </p:pic>
    </p:spTree>
    <p:extLst>
      <p:ext uri="{BB962C8B-B14F-4D97-AF65-F5344CB8AC3E}">
        <p14:creationId xmlns:p14="http://schemas.microsoft.com/office/powerpoint/2010/main" val="143543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Identify the nouns and adjectives in these sentences.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The tall girl kicked the football.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Katie was happy.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 London looks busy. </a:t>
            </a:r>
          </a:p>
          <a:p>
            <a:pPr algn="ctr"/>
            <a:endParaRPr lang="en-GB" sz="2000" b="1" u="sng" dirty="0">
              <a:solidFill>
                <a:schemeClr val="bg2">
                  <a:lumMod val="50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103505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Identify the nouns and adjectives in these sentences.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The tall </a:t>
            </a:r>
            <a:r>
              <a:rPr lang="en-GB" sz="2000" b="1" dirty="0">
                <a:solidFill>
                  <a:srgbClr val="FF0000"/>
                </a:solidFill>
                <a:latin typeface="Century Gothic" panose="020B0502020202020204" pitchFamily="34" charset="0"/>
              </a:rPr>
              <a:t>girl</a:t>
            </a:r>
            <a:r>
              <a:rPr lang="en-GB" sz="2000" b="1" dirty="0">
                <a:solidFill>
                  <a:schemeClr val="tx1"/>
                </a:solidFill>
                <a:latin typeface="Century Gothic" panose="020B0502020202020204" pitchFamily="34" charset="0"/>
              </a:rPr>
              <a:t> kicked the </a:t>
            </a:r>
            <a:r>
              <a:rPr lang="en-GB" sz="2000" b="1" dirty="0">
                <a:solidFill>
                  <a:srgbClr val="FF0000"/>
                </a:solidFill>
                <a:latin typeface="Century Gothic" panose="020B0502020202020204" pitchFamily="34" charset="0"/>
              </a:rPr>
              <a:t>football</a:t>
            </a:r>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a:t>
            </a:r>
            <a:r>
              <a:rPr lang="en-GB" sz="2000" b="1" dirty="0">
                <a:solidFill>
                  <a:srgbClr val="FF0000"/>
                </a:solidFill>
                <a:latin typeface="Century Gothic" panose="020B0502020202020204" pitchFamily="34" charset="0"/>
              </a:rPr>
              <a:t>Katie</a:t>
            </a:r>
            <a:r>
              <a:rPr lang="en-GB" sz="2000" b="1" dirty="0">
                <a:solidFill>
                  <a:schemeClr val="tx1"/>
                </a:solidFill>
                <a:latin typeface="Century Gothic" panose="020B0502020202020204" pitchFamily="34" charset="0"/>
              </a:rPr>
              <a:t> was happy.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 </a:t>
            </a:r>
            <a:r>
              <a:rPr lang="en-GB" sz="2000" b="1" dirty="0">
                <a:solidFill>
                  <a:srgbClr val="FF0000"/>
                </a:solidFill>
                <a:latin typeface="Century Gothic" panose="020B0502020202020204" pitchFamily="34" charset="0"/>
              </a:rPr>
              <a:t>London</a:t>
            </a:r>
            <a:r>
              <a:rPr lang="en-GB" sz="2000" b="1" dirty="0">
                <a:solidFill>
                  <a:schemeClr val="tx1"/>
                </a:solidFill>
                <a:latin typeface="Century Gothic" panose="020B0502020202020204" pitchFamily="34" charset="0"/>
              </a:rPr>
              <a:t> looks busy.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 Nouns: girl, football 				</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B) Noun: Katie</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C) Noun</a:t>
            </a:r>
            <a:r>
              <a:rPr lang="en-GB" sz="2000" b="1">
                <a:solidFill>
                  <a:srgbClr val="FF0000"/>
                </a:solidFill>
                <a:latin typeface="Century Gothic" panose="020B0502020202020204" pitchFamily="34" charset="0"/>
              </a:rPr>
              <a:t>: London</a:t>
            </a: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359202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Identify the nouns and adjectives in these sentences.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The </a:t>
            </a:r>
            <a:r>
              <a:rPr lang="en-GB" sz="2000" b="1" dirty="0">
                <a:solidFill>
                  <a:srgbClr val="FF0000"/>
                </a:solidFill>
                <a:latin typeface="Century Gothic" panose="020B0502020202020204" pitchFamily="34" charset="0"/>
              </a:rPr>
              <a:t>tall</a:t>
            </a:r>
            <a:r>
              <a:rPr lang="en-GB" sz="2000" b="1" dirty="0">
                <a:solidFill>
                  <a:schemeClr val="tx1"/>
                </a:solidFill>
                <a:latin typeface="Century Gothic" panose="020B0502020202020204" pitchFamily="34" charset="0"/>
              </a:rPr>
              <a:t> girl kicked the football.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Katie was </a:t>
            </a:r>
            <a:r>
              <a:rPr lang="en-GB" sz="2000" b="1" dirty="0">
                <a:solidFill>
                  <a:srgbClr val="FF0000"/>
                </a:solidFill>
                <a:latin typeface="Century Gothic" panose="020B0502020202020204" pitchFamily="34" charset="0"/>
              </a:rPr>
              <a:t>happy</a:t>
            </a:r>
            <a:r>
              <a:rPr lang="en-GB" sz="2000" b="1" dirty="0">
                <a:solidFill>
                  <a:schemeClr val="tx1"/>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 London looks </a:t>
            </a:r>
            <a:r>
              <a:rPr lang="en-GB" sz="2000" b="1" dirty="0">
                <a:solidFill>
                  <a:srgbClr val="FF0000"/>
                </a:solidFill>
                <a:latin typeface="Century Gothic" panose="020B0502020202020204" pitchFamily="34" charset="0"/>
              </a:rPr>
              <a:t>busy</a:t>
            </a:r>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 Adjective: tall</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B) Adjective: happy</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C) Adjective: busy</a:t>
            </a: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272777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verbs are underlined in this sentence.</a:t>
            </a:r>
          </a:p>
          <a:p>
            <a:r>
              <a:rPr lang="en-GB" sz="2000" b="1" dirty="0">
                <a:solidFill>
                  <a:schemeClr val="tx1"/>
                </a:solidFill>
                <a:latin typeface="Century Gothic" panose="020B0502020202020204" pitchFamily="34" charset="0"/>
              </a:rPr>
              <a:t>True or false?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green leaf </a:t>
            </a:r>
            <a:r>
              <a:rPr lang="en-GB" sz="2800" b="1" u="sng" dirty="0">
                <a:solidFill>
                  <a:schemeClr val="tx1"/>
                </a:solidFill>
                <a:latin typeface="Century Gothic" panose="020B0502020202020204" pitchFamily="34" charset="0"/>
              </a:rPr>
              <a:t>bent</a:t>
            </a:r>
            <a:r>
              <a:rPr lang="en-GB" sz="2800" b="1" dirty="0">
                <a:solidFill>
                  <a:schemeClr val="tx1"/>
                </a:solidFill>
                <a:latin typeface="Century Gothic" panose="020B0502020202020204" pitchFamily="34" charset="0"/>
              </a:rPr>
              <a:t> when the beetle </a:t>
            </a:r>
            <a:r>
              <a:rPr lang="en-GB" sz="2800" b="1" u="sng" dirty="0">
                <a:solidFill>
                  <a:schemeClr val="tx1"/>
                </a:solidFill>
                <a:latin typeface="Century Gothic" panose="020B0502020202020204" pitchFamily="34" charset="0"/>
              </a:rPr>
              <a:t>ran</a:t>
            </a:r>
            <a:r>
              <a:rPr lang="en-GB" sz="2800" b="1" dirty="0">
                <a:solidFill>
                  <a:schemeClr val="tx1"/>
                </a:solidFill>
                <a:latin typeface="Century Gothic" panose="020B0502020202020204" pitchFamily="34" charset="0"/>
              </a:rPr>
              <a:t> across it. </a:t>
            </a:r>
          </a:p>
        </p:txBody>
      </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verbs are underlined in this sentence.</a:t>
            </a:r>
          </a:p>
          <a:p>
            <a:r>
              <a:rPr lang="en-GB" sz="2000" b="1" dirty="0">
                <a:solidFill>
                  <a:schemeClr val="tx1"/>
                </a:solidFill>
                <a:latin typeface="Century Gothic" panose="020B0502020202020204" pitchFamily="34" charset="0"/>
              </a:rPr>
              <a:t>True or false?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green leaf </a:t>
            </a:r>
            <a:r>
              <a:rPr lang="en-GB" sz="2800" b="1" u="sng" dirty="0">
                <a:solidFill>
                  <a:schemeClr val="tx1"/>
                </a:solidFill>
                <a:latin typeface="Century Gothic" panose="020B0502020202020204" pitchFamily="34" charset="0"/>
              </a:rPr>
              <a:t>bent</a:t>
            </a:r>
            <a:r>
              <a:rPr lang="en-GB" sz="2800" b="1" dirty="0">
                <a:solidFill>
                  <a:schemeClr val="tx1"/>
                </a:solidFill>
                <a:latin typeface="Century Gothic" panose="020B0502020202020204" pitchFamily="34" charset="0"/>
              </a:rPr>
              <a:t> when the beetle </a:t>
            </a:r>
            <a:r>
              <a:rPr lang="en-GB" sz="2800" b="1" u="sng" dirty="0">
                <a:solidFill>
                  <a:schemeClr val="tx1"/>
                </a:solidFill>
                <a:latin typeface="Century Gothic" panose="020B0502020202020204" pitchFamily="34" charset="0"/>
              </a:rPr>
              <a:t>ran</a:t>
            </a:r>
            <a:r>
              <a:rPr lang="en-GB" sz="2800" b="1" dirty="0">
                <a:solidFill>
                  <a:schemeClr val="tx1"/>
                </a:solidFill>
                <a:latin typeface="Century Gothic" panose="020B0502020202020204" pitchFamily="34" charset="0"/>
              </a:rPr>
              <a:t> across it.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True</a:t>
            </a:r>
          </a:p>
        </p:txBody>
      </p:sp>
    </p:spTree>
    <p:extLst>
      <p:ext uri="{BB962C8B-B14F-4D97-AF65-F5344CB8AC3E}">
        <p14:creationId xmlns:p14="http://schemas.microsoft.com/office/powerpoint/2010/main" val="383517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type of verb in each sentence. </a:t>
            </a:r>
          </a:p>
        </p:txBody>
      </p:sp>
      <p:graphicFrame>
        <p:nvGraphicFramePr>
          <p:cNvPr id="6" name="Table 5">
            <a:extLst>
              <a:ext uri="{FF2B5EF4-FFF2-40B4-BE49-F238E27FC236}">
                <a16:creationId xmlns:a16="http://schemas.microsoft.com/office/drawing/2014/main" id="{DA2354CD-2DB3-49F8-9800-01739AFC348F}"/>
              </a:ext>
            </a:extLst>
          </p:cNvPr>
          <p:cNvGraphicFramePr>
            <a:graphicFrameLocks noGrp="1"/>
          </p:cNvGraphicFramePr>
          <p:nvPr>
            <p:extLst>
              <p:ext uri="{D42A27DB-BD31-4B8C-83A1-F6EECF244321}">
                <p14:modId xmlns:p14="http://schemas.microsoft.com/office/powerpoint/2010/main" val="3455640746"/>
              </p:ext>
            </p:extLst>
          </p:nvPr>
        </p:nvGraphicFramePr>
        <p:xfrm>
          <a:off x="1787919" y="1566157"/>
          <a:ext cx="5568162" cy="3469704"/>
        </p:xfrm>
        <a:graphic>
          <a:graphicData uri="http://schemas.openxmlformats.org/drawingml/2006/table">
            <a:tbl>
              <a:tblPr firstRow="1" bandRow="1">
                <a:tableStyleId>{5C22544A-7EE6-4342-B048-85BDC9FD1C3A}</a:tableStyleId>
              </a:tblPr>
              <a:tblGrid>
                <a:gridCol w="2146761">
                  <a:extLst>
                    <a:ext uri="{9D8B030D-6E8A-4147-A177-3AD203B41FA5}">
                      <a16:colId xmlns:a16="http://schemas.microsoft.com/office/drawing/2014/main" val="3142503022"/>
                    </a:ext>
                  </a:extLst>
                </a:gridCol>
                <a:gridCol w="1140467">
                  <a:extLst>
                    <a:ext uri="{9D8B030D-6E8A-4147-A177-3AD203B41FA5}">
                      <a16:colId xmlns:a16="http://schemas.microsoft.com/office/drawing/2014/main" val="3404371818"/>
                    </a:ext>
                  </a:extLst>
                </a:gridCol>
                <a:gridCol w="1140467">
                  <a:extLst>
                    <a:ext uri="{9D8B030D-6E8A-4147-A177-3AD203B41FA5}">
                      <a16:colId xmlns:a16="http://schemas.microsoft.com/office/drawing/2014/main" val="785748465"/>
                    </a:ext>
                  </a:extLst>
                </a:gridCol>
                <a:gridCol w="1140467">
                  <a:extLst>
                    <a:ext uri="{9D8B030D-6E8A-4147-A177-3AD203B41FA5}">
                      <a16:colId xmlns:a16="http://schemas.microsoft.com/office/drawing/2014/main" val="4120698735"/>
                    </a:ext>
                  </a:extLst>
                </a:gridCol>
              </a:tblGrid>
              <a:tr h="435192">
                <a:tc>
                  <a:txBody>
                    <a:bodyPr/>
                    <a:lstStyle/>
                    <a:p>
                      <a:pPr algn="ctr"/>
                      <a:r>
                        <a:rPr lang="en-GB" sz="2000" b="1" dirty="0">
                          <a:solidFill>
                            <a:schemeClr val="tx1"/>
                          </a:solidFill>
                          <a:latin typeface="Century Gothic" panose="020B0502020202020204" pitchFamily="34" charset="0"/>
                        </a:rPr>
                        <a:t>Sentence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Action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To be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Linking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6404007"/>
                  </a:ext>
                </a:extLst>
              </a:tr>
              <a:tr h="606454">
                <a:tc>
                  <a:txBody>
                    <a:bodyPr/>
                    <a:lstStyle/>
                    <a:p>
                      <a:pPr algn="ctr"/>
                      <a:r>
                        <a:rPr lang="en-GB" sz="2000" b="1" dirty="0">
                          <a:solidFill>
                            <a:schemeClr val="tx1"/>
                          </a:solidFill>
                          <a:latin typeface="Century Gothic" panose="020B0502020202020204" pitchFamily="34" charset="0"/>
                        </a:rPr>
                        <a:t>1. Tomorrow </a:t>
                      </a:r>
                      <a:r>
                        <a:rPr lang="en-GB" sz="2000" b="1" u="sng" dirty="0">
                          <a:solidFill>
                            <a:schemeClr val="tx1"/>
                          </a:solidFill>
                          <a:latin typeface="Century Gothic" panose="020B0502020202020204" pitchFamily="34" charset="0"/>
                        </a:rPr>
                        <a:t>is</a:t>
                      </a:r>
                      <a:r>
                        <a:rPr lang="en-GB" sz="2000" b="1" dirty="0">
                          <a:solidFill>
                            <a:schemeClr val="tx1"/>
                          </a:solidFill>
                          <a:latin typeface="Century Gothic" panose="020B0502020202020204" pitchFamily="34" charset="0"/>
                        </a:rPr>
                        <a:t> my birthday.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8738683"/>
                  </a:ext>
                </a:extLst>
              </a:tr>
              <a:tr h="1212456">
                <a:tc>
                  <a:txBody>
                    <a:bodyPr/>
                    <a:lstStyle/>
                    <a:p>
                      <a:pPr algn="ctr"/>
                      <a:r>
                        <a:rPr lang="en-GB" sz="2000" b="1" dirty="0">
                          <a:solidFill>
                            <a:schemeClr val="tx1"/>
                          </a:solidFill>
                          <a:latin typeface="Century Gothic" panose="020B0502020202020204" pitchFamily="34" charset="0"/>
                        </a:rPr>
                        <a:t>2. Georgia </a:t>
                      </a:r>
                      <a:r>
                        <a:rPr lang="en-GB" sz="2000" b="1" u="sng" dirty="0">
                          <a:solidFill>
                            <a:schemeClr val="tx1"/>
                          </a:solidFill>
                          <a:latin typeface="Century Gothic" panose="020B0502020202020204" pitchFamily="34" charset="0"/>
                        </a:rPr>
                        <a:t>watches</a:t>
                      </a:r>
                      <a:r>
                        <a:rPr lang="en-GB" sz="2000" b="1" dirty="0">
                          <a:solidFill>
                            <a:schemeClr val="tx1"/>
                          </a:solidFill>
                          <a:latin typeface="Century Gothic" panose="020B0502020202020204" pitchFamily="34" charset="0"/>
                        </a:rPr>
                        <a:t> football on the TV.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89000"/>
                  </a:ext>
                </a:extLst>
              </a:tr>
              <a:tr h="1212456">
                <a:tc>
                  <a:txBody>
                    <a:bodyPr/>
                    <a:lstStyle/>
                    <a:p>
                      <a:pPr algn="ctr"/>
                      <a:r>
                        <a:rPr lang="en-GB" sz="2000" b="1" dirty="0">
                          <a:solidFill>
                            <a:schemeClr val="tx1"/>
                          </a:solidFill>
                          <a:latin typeface="Century Gothic" panose="020B0502020202020204" pitchFamily="34" charset="0"/>
                        </a:rPr>
                        <a:t>3. The sunflower </a:t>
                      </a:r>
                      <a:r>
                        <a:rPr lang="en-GB" sz="2000" b="1" u="sng" dirty="0">
                          <a:solidFill>
                            <a:schemeClr val="tx1"/>
                          </a:solidFill>
                          <a:latin typeface="Century Gothic" panose="020B0502020202020204" pitchFamily="34" charset="0"/>
                        </a:rPr>
                        <a:t>looks</a:t>
                      </a:r>
                      <a:r>
                        <a:rPr lang="en-GB" sz="2000" b="1" u="none"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taller than the house.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6219587"/>
                  </a:ext>
                </a:extLst>
              </a:tr>
            </a:tbl>
          </a:graphicData>
        </a:graphic>
      </p:graphicFrame>
    </p:spTree>
    <p:extLst>
      <p:ext uri="{BB962C8B-B14F-4D97-AF65-F5344CB8AC3E}">
        <p14:creationId xmlns:p14="http://schemas.microsoft.com/office/powerpoint/2010/main" val="1687401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3D5D46-FF07-40E3-9098-9880342EE1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0f0ae0ff-29c4-4766-b250-c1a9bee8d430"/>
    <ds:schemaRef ds:uri="http://www.w3.org/XML/1998/namespace"/>
    <ds:schemaRef ds:uri="http://purl.org/dc/dcmitype/"/>
    <ds:schemaRef ds:uri="5c7a0828-c5e4-45f8-a074-18a8fdc88ec6"/>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393</TotalTime>
  <Words>1231</Words>
  <Application>Microsoft Office PowerPoint</Application>
  <PresentationFormat>On-screen Show (4:3)</PresentationFormat>
  <Paragraphs>271</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Year 2 Home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Home learning</vt:lpstr>
      <vt:lpstr>PowerPoint Presentation</vt:lpstr>
      <vt:lpstr>Year 2 Home learning</vt:lpstr>
      <vt:lpstr>Megastructures</vt:lpstr>
      <vt:lpstr>A megastructure is a very large and impressive building or structure made by humans.</vt:lpstr>
      <vt:lpstr>Burj Khalifa</vt:lpstr>
      <vt:lpstr>The Great Wall of China</vt:lpstr>
      <vt:lpstr>The Sydney Opera House</vt:lpstr>
      <vt:lpstr>What makes them special?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Kathryn Hiley</cp:lastModifiedBy>
  <cp:revision>36</cp:revision>
  <dcterms:created xsi:type="dcterms:W3CDTF">2018-03-17T10:08:43Z</dcterms:created>
  <dcterms:modified xsi:type="dcterms:W3CDTF">2025-01-06T09:42:46Z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